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76" r:id="rId3"/>
    <p:sldId id="258" r:id="rId4"/>
    <p:sldId id="259" r:id="rId5"/>
    <p:sldId id="274" r:id="rId6"/>
    <p:sldId id="277" r:id="rId7"/>
    <p:sldId id="264" r:id="rId8"/>
    <p:sldId id="279" r:id="rId9"/>
    <p:sldId id="281" r:id="rId10"/>
    <p:sldId id="280" r:id="rId11"/>
    <p:sldId id="282" r:id="rId12"/>
    <p:sldId id="283" r:id="rId13"/>
    <p:sldId id="275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keta" initials="R" lastIdx="1" clrIdx="0">
    <p:extLst>
      <p:ext uri="{19B8F6BF-5375-455C-9EA6-DF929625EA0E}">
        <p15:presenceInfo xmlns:p15="http://schemas.microsoft.com/office/powerpoint/2012/main" userId="Rake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5FD0E-6216-4A05-B145-1A0DBCD47B30}" type="datetimeFigureOut">
              <a:rPr lang="sl-SI" smtClean="0"/>
              <a:t>17. 10. 2019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2C73F-A095-4BC8-8EE3-6841FFC35DE9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A831-96B4-437A-8B98-220EE43DCA3D}" type="datetimeFigureOut">
              <a:rPr lang="sl-SI" smtClean="0"/>
              <a:pPr/>
              <a:t>17. 10. 2019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FF2B-6062-4B9F-ADC2-AA0E35B7191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115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A831-96B4-437A-8B98-220EE43DCA3D}" type="datetimeFigureOut">
              <a:rPr lang="sl-SI" smtClean="0"/>
              <a:pPr/>
              <a:t>17. 10. 2019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FF2B-6062-4B9F-ADC2-AA0E35B7191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055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A831-96B4-437A-8B98-220EE43DCA3D}" type="datetimeFigureOut">
              <a:rPr lang="sl-SI" smtClean="0"/>
              <a:pPr/>
              <a:t>17. 10. 2019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FF2B-6062-4B9F-ADC2-AA0E35B7191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984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A831-96B4-437A-8B98-220EE43DCA3D}" type="datetimeFigureOut">
              <a:rPr lang="sl-SI" smtClean="0"/>
              <a:pPr/>
              <a:t>17. 10. 2019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FF2B-6062-4B9F-ADC2-AA0E35B7191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688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A831-96B4-437A-8B98-220EE43DCA3D}" type="datetimeFigureOut">
              <a:rPr lang="sl-SI" smtClean="0"/>
              <a:pPr/>
              <a:t>17. 10. 2019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FF2B-6062-4B9F-ADC2-AA0E35B7191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044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A831-96B4-437A-8B98-220EE43DCA3D}" type="datetimeFigureOut">
              <a:rPr lang="sl-SI" smtClean="0"/>
              <a:pPr/>
              <a:t>17. 10. 2019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FF2B-6062-4B9F-ADC2-AA0E35B7191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556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A831-96B4-437A-8B98-220EE43DCA3D}" type="datetimeFigureOut">
              <a:rPr lang="sl-SI" smtClean="0"/>
              <a:pPr/>
              <a:t>17. 10. 2019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FF2B-6062-4B9F-ADC2-AA0E35B7191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840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A831-96B4-437A-8B98-220EE43DCA3D}" type="datetimeFigureOut">
              <a:rPr lang="sl-SI" smtClean="0"/>
              <a:pPr/>
              <a:t>17. 10. 2019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FF2B-6062-4B9F-ADC2-AA0E35B7191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889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A831-96B4-437A-8B98-220EE43DCA3D}" type="datetimeFigureOut">
              <a:rPr lang="sl-SI" smtClean="0"/>
              <a:pPr/>
              <a:t>17. 10. 2019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FF2B-6062-4B9F-ADC2-AA0E35B7191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4535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A831-96B4-437A-8B98-220EE43DCA3D}" type="datetimeFigureOut">
              <a:rPr lang="sl-SI" smtClean="0"/>
              <a:pPr/>
              <a:t>17. 10. 2019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FF2B-6062-4B9F-ADC2-AA0E35B7191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486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A831-96B4-437A-8B98-220EE43DCA3D}" type="datetimeFigureOut">
              <a:rPr lang="sl-SI" smtClean="0"/>
              <a:pPr/>
              <a:t>17. 10. 2019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FF2B-6062-4B9F-ADC2-AA0E35B7191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2755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EA831-96B4-437A-8B98-220EE43DCA3D}" type="datetimeFigureOut">
              <a:rPr lang="sl-SI" smtClean="0"/>
              <a:pPr/>
              <a:t>17. 10. 2019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9FF2B-6062-4B9F-ADC2-AA0E35B7191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931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Web%20page%20PROEVENT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2714" y="2100649"/>
            <a:ext cx="6244281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000" b="1" baseline="30000" dirty="0">
                <a:solidFill>
                  <a:schemeClr val="bg1"/>
                </a:solidFill>
                <a:latin typeface="Raleway" panose="020B0503030101060003" pitchFamily="34" charset="-18"/>
              </a:rPr>
              <a:t>Welcome to the world of full sup</a:t>
            </a:r>
            <a:r>
              <a:rPr lang="en-US" sz="7000" b="1" baseline="30000" dirty="0">
                <a:solidFill>
                  <a:schemeClr val="bg1"/>
                </a:solidFill>
                <a:latin typeface="Raleway" panose="020B0503030101060003" pitchFamily="34" charset="-18"/>
              </a:rPr>
              <a:t>p</a:t>
            </a:r>
            <a:r>
              <a:rPr lang="sl-SI" sz="7000" b="1" baseline="30000" dirty="0">
                <a:solidFill>
                  <a:schemeClr val="bg1"/>
                </a:solidFill>
                <a:latin typeface="Raleway" panose="020B0503030101060003" pitchFamily="34" charset="-18"/>
              </a:rPr>
              <a:t>ort</a:t>
            </a:r>
            <a:r>
              <a:rPr lang="en-GB" sz="7000" b="1" baseline="30000" dirty="0">
                <a:solidFill>
                  <a:schemeClr val="bg1"/>
                </a:solidFill>
                <a:latin typeface="Raleway" panose="020B0503030101060003" pitchFamily="34" charset="-18"/>
              </a:rPr>
              <a:t>.</a:t>
            </a:r>
          </a:p>
        </p:txBody>
      </p:sp>
      <p:pic>
        <p:nvPicPr>
          <p:cNvPr id="4" name="Slika 3"/>
          <p:cNvPicPr/>
          <p:nvPr/>
        </p:nvPicPr>
        <p:blipFill>
          <a:blip r:embed="rId3" cstate="print"/>
          <a:srcRect l="79204" t="40694" r="13884" b="50588"/>
          <a:stretch>
            <a:fillRect/>
          </a:stretch>
        </p:blipFill>
        <p:spPr bwMode="auto">
          <a:xfrm>
            <a:off x="4753876" y="3594399"/>
            <a:ext cx="2733675" cy="90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jeZBesedilom 4"/>
          <p:cNvSpPr txBox="1"/>
          <p:nvPr/>
        </p:nvSpPr>
        <p:spPr>
          <a:xfrm>
            <a:off x="6441990" y="4959178"/>
            <a:ext cx="3468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bg1"/>
                </a:solidFill>
              </a:rPr>
              <a:t>TINA BALEK, ANDREJA HOČEVAR</a:t>
            </a:r>
          </a:p>
        </p:txBody>
      </p:sp>
    </p:spTree>
    <p:extLst>
      <p:ext uri="{BB962C8B-B14F-4D97-AF65-F5344CB8AC3E}">
        <p14:creationId xmlns:p14="http://schemas.microsoft.com/office/powerpoint/2010/main" val="264394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2022" y="1186245"/>
            <a:ext cx="9646508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latin typeface="Raleway" panose="020B0503030101060003" pitchFamily="34" charset="-18"/>
              </a:rPr>
              <a:t>BLUE CARD</a:t>
            </a:r>
            <a:endParaRPr lang="sl-SI" sz="3200" b="1" baseline="30000" dirty="0">
              <a:latin typeface="Raleway" panose="020B0503030101060003" pitchFamily="34" charset="-18"/>
            </a:endParaRPr>
          </a:p>
          <a:p>
            <a:endParaRPr lang="sl-SI" sz="4000" b="1" baseline="30000" dirty="0">
              <a:latin typeface="Raleway" panose="020B0503030101060003" pitchFamily="34" charset="-18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469556" y="1960606"/>
            <a:ext cx="944253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2500" b="1" dirty="0">
                <a:latin typeface="Relway"/>
              </a:rPr>
              <a:t> RP </a:t>
            </a:r>
            <a:r>
              <a:rPr lang="sl-SI" sz="2500" b="1" dirty="0" err="1">
                <a:latin typeface="Relway"/>
              </a:rPr>
              <a:t>for</a:t>
            </a: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people</a:t>
            </a: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with</a:t>
            </a: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high</a:t>
            </a: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level</a:t>
            </a:r>
            <a:r>
              <a:rPr lang="sl-SI" sz="2500" b="1" dirty="0">
                <a:latin typeface="Relway"/>
              </a:rPr>
              <a:t> od </a:t>
            </a:r>
            <a:r>
              <a:rPr lang="sl-SI" sz="2500" b="1" dirty="0" err="1">
                <a:latin typeface="Relway"/>
              </a:rPr>
              <a:t>eduction</a:t>
            </a:r>
            <a:endParaRPr lang="sl-SI" sz="2500" b="1" dirty="0">
              <a:latin typeface="Relway"/>
            </a:endParaRPr>
          </a:p>
          <a:p>
            <a:pPr>
              <a:buFont typeface="Arial" pitchFamily="34" charset="0"/>
              <a:buChar char="•"/>
            </a:pP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University</a:t>
            </a:r>
            <a:r>
              <a:rPr lang="sl-SI" sz="2500" b="1" dirty="0">
                <a:latin typeface="Relway"/>
              </a:rPr>
              <a:t> diploma/</a:t>
            </a:r>
            <a:r>
              <a:rPr lang="sl-SI" sz="2500" b="1" dirty="0" err="1">
                <a:latin typeface="Relway"/>
              </a:rPr>
              <a:t>Master</a:t>
            </a: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degree</a:t>
            </a:r>
            <a:r>
              <a:rPr lang="sl-SI" sz="2500" b="1" dirty="0">
                <a:latin typeface="Relway"/>
              </a:rPr>
              <a:t>/</a:t>
            </a:r>
            <a:r>
              <a:rPr lang="sl-SI" sz="2500" b="1" dirty="0" err="1">
                <a:latin typeface="Relway"/>
              </a:rPr>
              <a:t>Doctoral</a:t>
            </a: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studies</a:t>
            </a:r>
            <a:endParaRPr lang="sl-SI" sz="2500" b="1" dirty="0">
              <a:latin typeface="Relway"/>
            </a:endParaRPr>
          </a:p>
          <a:p>
            <a:pPr>
              <a:buFont typeface="Arial" pitchFamily="34" charset="0"/>
              <a:buChar char="•"/>
            </a:pP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Easier</a:t>
            </a: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access</a:t>
            </a:r>
            <a:r>
              <a:rPr lang="sl-SI" sz="2500" b="1" dirty="0">
                <a:latin typeface="Relway"/>
              </a:rPr>
              <a:t> to Europe </a:t>
            </a:r>
            <a:r>
              <a:rPr lang="sl-SI" sz="2500" b="1" dirty="0" err="1">
                <a:latin typeface="Relway"/>
              </a:rPr>
              <a:t>countries</a:t>
            </a:r>
            <a:endParaRPr lang="sl-SI" sz="2500" b="1" dirty="0">
              <a:latin typeface="Relway"/>
            </a:endParaRPr>
          </a:p>
          <a:p>
            <a:pPr>
              <a:buFont typeface="Arial" pitchFamily="34" charset="0"/>
              <a:buChar char="•"/>
            </a:pP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Blue</a:t>
            </a: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Card</a:t>
            </a:r>
            <a:r>
              <a:rPr lang="sl-SI" sz="2500" b="1" dirty="0">
                <a:latin typeface="Relway"/>
              </a:rPr>
              <a:t> </a:t>
            </a:r>
            <a:r>
              <a:rPr lang="sl-SI" sz="2500" b="1" dirty="0">
                <a:latin typeface="Relway"/>
                <a:sym typeface="Wingdings" pitchFamily="2" charset="2"/>
              </a:rPr>
              <a:t> </a:t>
            </a:r>
            <a:r>
              <a:rPr lang="sl-SI" sz="2500" b="1" dirty="0" err="1">
                <a:latin typeface="Relway"/>
                <a:sym typeface="Wingdings" pitchFamily="2" charset="2"/>
              </a:rPr>
              <a:t>Family</a:t>
            </a:r>
            <a:r>
              <a:rPr lang="sl-SI" sz="2500" b="1" dirty="0">
                <a:latin typeface="Relway"/>
                <a:sym typeface="Wingdings" pitchFamily="2" charset="2"/>
              </a:rPr>
              <a:t> </a:t>
            </a:r>
            <a:r>
              <a:rPr lang="sl-SI" sz="2500" b="1" dirty="0" err="1">
                <a:latin typeface="Relway"/>
                <a:sym typeface="Wingdings" pitchFamily="2" charset="2"/>
              </a:rPr>
              <a:t>Reunification</a:t>
            </a:r>
            <a:endParaRPr lang="sl-SI" sz="2500" b="1" dirty="0">
              <a:latin typeface="Relway"/>
            </a:endParaRPr>
          </a:p>
          <a:p>
            <a:pPr>
              <a:buFont typeface="Arial" pitchFamily="34" charset="0"/>
              <a:buChar char="•"/>
            </a:pPr>
            <a:r>
              <a:rPr lang="sl-SI" sz="2500" b="1" i="1" dirty="0">
                <a:latin typeface="Relway"/>
              </a:rPr>
              <a:t>  </a:t>
            </a:r>
            <a:r>
              <a:rPr lang="sl-SI" sz="2500" b="1" dirty="0" err="1">
                <a:latin typeface="Relway"/>
              </a:rPr>
              <a:t>Higher</a:t>
            </a: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salary</a:t>
            </a:r>
            <a:r>
              <a:rPr lang="sl-SI" sz="2500" b="1" dirty="0">
                <a:latin typeface="Relway"/>
              </a:rPr>
              <a:t>: min. 1500 EUR </a:t>
            </a:r>
            <a:r>
              <a:rPr lang="sl-SI" sz="2500" b="1" dirty="0" err="1">
                <a:latin typeface="Relway"/>
              </a:rPr>
              <a:t>gross</a:t>
            </a: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per</a:t>
            </a: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month</a:t>
            </a:r>
            <a:endParaRPr lang="sl-SI" sz="2500" b="1" dirty="0">
              <a:latin typeface="Relway"/>
            </a:endParaRPr>
          </a:p>
          <a:p>
            <a:pPr>
              <a:buFont typeface="Arial" pitchFamily="34" charset="0"/>
              <a:buChar char="•"/>
            </a:pP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Validity</a:t>
            </a:r>
            <a:r>
              <a:rPr lang="sl-SI" sz="2500" b="1" dirty="0">
                <a:latin typeface="Relway"/>
              </a:rPr>
              <a:t>: 5 </a:t>
            </a:r>
            <a:r>
              <a:rPr lang="sl-SI" sz="2500" b="1" dirty="0" err="1">
                <a:latin typeface="Relway"/>
              </a:rPr>
              <a:t>years</a:t>
            </a:r>
            <a:endParaRPr lang="sl-SI" sz="2500" b="1" dirty="0">
              <a:latin typeface="Relway"/>
            </a:endParaRPr>
          </a:p>
        </p:txBody>
      </p:sp>
      <p:pic>
        <p:nvPicPr>
          <p:cNvPr id="27650" name="Picture 2" descr="Prikaži izvorno sliko"/>
          <p:cNvPicPr>
            <a:picLocks noChangeAspect="1" noChangeArrowheads="1"/>
          </p:cNvPicPr>
          <p:nvPr/>
        </p:nvPicPr>
        <p:blipFill>
          <a:blip r:embed="rId3" cstate="print"/>
          <a:srcRect l="18480" t="3670" r="19105" b="2879"/>
          <a:stretch>
            <a:fillRect/>
          </a:stretch>
        </p:blipFill>
        <p:spPr bwMode="auto">
          <a:xfrm>
            <a:off x="8526476" y="2949146"/>
            <a:ext cx="2866454" cy="2862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9020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2022" y="1186245"/>
            <a:ext cx="9646508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err="1">
                <a:latin typeface="Raleway" panose="020B0503030101060003" pitchFamily="34" charset="-18"/>
              </a:rPr>
              <a:t>Student</a:t>
            </a:r>
            <a:r>
              <a:rPr lang="sl-SI" sz="3200" b="1" dirty="0">
                <a:latin typeface="Raleway" panose="020B0503030101060003" pitchFamily="34" charset="-18"/>
              </a:rPr>
              <a:t> Visa</a:t>
            </a:r>
            <a:endParaRPr lang="sl-SI" sz="3200" b="1" baseline="30000" dirty="0">
              <a:latin typeface="Raleway" panose="020B0503030101060003" pitchFamily="34" charset="-18"/>
            </a:endParaRPr>
          </a:p>
          <a:p>
            <a:endParaRPr lang="sl-SI" sz="4000" b="1" baseline="30000" dirty="0">
              <a:latin typeface="Raleway" panose="020B0503030101060003" pitchFamily="34" charset="-18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469556" y="1960606"/>
            <a:ext cx="94425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2500" b="1" dirty="0">
                <a:latin typeface="Relway"/>
              </a:rPr>
              <a:t> Residence permit </a:t>
            </a:r>
            <a:r>
              <a:rPr lang="sl-SI" sz="2500" b="1" dirty="0" err="1">
                <a:latin typeface="Relway"/>
              </a:rPr>
              <a:t>based</a:t>
            </a:r>
            <a:r>
              <a:rPr lang="sl-SI" sz="2500" b="1" dirty="0">
                <a:latin typeface="Relway"/>
              </a:rPr>
              <a:t> on </a:t>
            </a:r>
            <a:r>
              <a:rPr lang="sl-SI" sz="2500" b="1" dirty="0" err="1">
                <a:latin typeface="Relway"/>
              </a:rPr>
              <a:t>study</a:t>
            </a:r>
            <a:endParaRPr lang="sl-SI" sz="2500" b="1" dirty="0">
              <a:latin typeface="Relway"/>
            </a:endParaRPr>
          </a:p>
          <a:p>
            <a:pPr>
              <a:buFont typeface="Arial" pitchFamily="34" charset="0"/>
              <a:buChar char="•"/>
            </a:pPr>
            <a:r>
              <a:rPr lang="sl-SI" sz="2500" b="1" dirty="0">
                <a:latin typeface="Relway"/>
              </a:rPr>
              <a:t> Public or Private Faculties</a:t>
            </a:r>
          </a:p>
          <a:p>
            <a:pPr>
              <a:buFont typeface="Arial" pitchFamily="34" charset="0"/>
              <a:buChar char="•"/>
            </a:pP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Primary</a:t>
            </a: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school</a:t>
            </a:r>
            <a:endParaRPr lang="sl-SI" sz="2500" b="1" dirty="0">
              <a:latin typeface="Relway"/>
            </a:endParaRPr>
          </a:p>
          <a:p>
            <a:pPr>
              <a:buFont typeface="Arial" pitchFamily="34" charset="0"/>
              <a:buChar char="•"/>
            </a:pP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Secondary</a:t>
            </a: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School</a:t>
            </a:r>
            <a:endParaRPr lang="sl-SI" sz="2500" b="1" dirty="0">
              <a:latin typeface="Relway"/>
            </a:endParaRPr>
          </a:p>
          <a:p>
            <a:pPr>
              <a:buFont typeface="Arial" pitchFamily="34" charset="0"/>
              <a:buChar char="•"/>
            </a:pPr>
            <a:r>
              <a:rPr lang="sl-SI" sz="2500" b="1" dirty="0">
                <a:latin typeface="Relway"/>
              </a:rPr>
              <a:t> University progra</a:t>
            </a:r>
            <a:r>
              <a:rPr lang="en-US" sz="2500" b="1" dirty="0">
                <a:latin typeface="Relway"/>
              </a:rPr>
              <a:t>m</a:t>
            </a:r>
            <a:r>
              <a:rPr lang="sl-SI" sz="2500" b="1" dirty="0">
                <a:latin typeface="Relway"/>
              </a:rPr>
              <a:t>me</a:t>
            </a:r>
          </a:p>
          <a:p>
            <a:pPr>
              <a:buFont typeface="Arial" pitchFamily="34" charset="0"/>
              <a:buChar char="•"/>
            </a:pP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Tuitions</a:t>
            </a:r>
            <a:endParaRPr lang="sl-SI" sz="2500" b="1" dirty="0">
              <a:latin typeface="Relway"/>
            </a:endParaRPr>
          </a:p>
          <a:p>
            <a:pPr>
              <a:buFont typeface="Arial" pitchFamily="34" charset="0"/>
              <a:buChar char="•"/>
            </a:pPr>
            <a:r>
              <a:rPr lang="sl-SI" sz="2500" b="1" dirty="0">
                <a:latin typeface="Relway"/>
              </a:rPr>
              <a:t> Program</a:t>
            </a:r>
            <a:r>
              <a:rPr lang="en-US" sz="2500" b="1" dirty="0">
                <a:latin typeface="Relway"/>
              </a:rPr>
              <a:t>m</a:t>
            </a:r>
            <a:r>
              <a:rPr lang="sl-SI" sz="2500" b="1" dirty="0">
                <a:latin typeface="Relway"/>
              </a:rPr>
              <a:t>es for 2, 3 or 5 years</a:t>
            </a:r>
          </a:p>
          <a:p>
            <a:pPr>
              <a:buFont typeface="Arial" pitchFamily="34" charset="0"/>
              <a:buChar char="•"/>
            </a:pPr>
            <a:r>
              <a:rPr lang="sl-SI" sz="2500" b="1" dirty="0">
                <a:latin typeface="Relway"/>
              </a:rPr>
              <a:t> Lectures in </a:t>
            </a:r>
            <a:r>
              <a:rPr lang="en-US" sz="2500" b="1" dirty="0">
                <a:latin typeface="Relway"/>
              </a:rPr>
              <a:t>S</a:t>
            </a:r>
            <a:r>
              <a:rPr lang="sl-SI" sz="2500" b="1" dirty="0">
                <a:latin typeface="Relway"/>
              </a:rPr>
              <a:t>lovenian or </a:t>
            </a:r>
            <a:r>
              <a:rPr lang="en-US" sz="2500" b="1" dirty="0">
                <a:latin typeface="Relway"/>
              </a:rPr>
              <a:t>E</a:t>
            </a:r>
            <a:r>
              <a:rPr lang="sl-SI" sz="2500" b="1" dirty="0">
                <a:latin typeface="Relway"/>
              </a:rPr>
              <a:t>nglish language</a:t>
            </a:r>
          </a:p>
        </p:txBody>
      </p:sp>
      <p:pic>
        <p:nvPicPr>
          <p:cNvPr id="32770" name="Picture 2" descr="Slikovni rezultati za student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814" y="2964720"/>
            <a:ext cx="2857500" cy="1866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9020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2022" y="1186245"/>
            <a:ext cx="9646508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err="1">
                <a:latin typeface="Raleway" panose="020B0503030101060003" pitchFamily="34" charset="-18"/>
              </a:rPr>
              <a:t>Life</a:t>
            </a:r>
            <a:r>
              <a:rPr lang="sl-SI" sz="3200" b="1" dirty="0">
                <a:latin typeface="Raleway" panose="020B0503030101060003" pitchFamily="34" charset="-18"/>
              </a:rPr>
              <a:t> in Slovenia</a:t>
            </a:r>
            <a:endParaRPr lang="sl-SI" sz="3200" b="1" baseline="30000" dirty="0">
              <a:latin typeface="Raleway" panose="020B0503030101060003" pitchFamily="34" charset="-18"/>
            </a:endParaRPr>
          </a:p>
          <a:p>
            <a:endParaRPr lang="sl-SI" sz="4000" b="1" baseline="30000" dirty="0">
              <a:latin typeface="Raleway" panose="020B0503030101060003" pitchFamily="34" charset="-18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469557" y="1960606"/>
            <a:ext cx="42836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Search</a:t>
            </a: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for</a:t>
            </a: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appartments</a:t>
            </a:r>
            <a:endParaRPr lang="sl-SI" sz="2500" b="1" dirty="0">
              <a:latin typeface="Relway"/>
            </a:endParaRPr>
          </a:p>
          <a:p>
            <a:pPr>
              <a:buFont typeface="Arial" pitchFamily="34" charset="0"/>
              <a:buChar char="•"/>
            </a:pP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Enrolment</a:t>
            </a:r>
            <a:r>
              <a:rPr lang="sl-SI" sz="2500" b="1" dirty="0">
                <a:latin typeface="Relway"/>
              </a:rPr>
              <a:t> in </a:t>
            </a:r>
            <a:r>
              <a:rPr lang="sl-SI" sz="2500" b="1" dirty="0" err="1">
                <a:latin typeface="Relway"/>
              </a:rPr>
              <a:t>schools</a:t>
            </a:r>
            <a:endParaRPr lang="sl-SI" sz="2500" b="1" dirty="0">
              <a:latin typeface="Relway"/>
            </a:endParaRPr>
          </a:p>
          <a:p>
            <a:pPr>
              <a:buFont typeface="Arial" pitchFamily="34" charset="0"/>
              <a:buChar char="•"/>
            </a:pPr>
            <a:r>
              <a:rPr lang="sl-SI" sz="2500" b="1" dirty="0">
                <a:latin typeface="Relway"/>
              </a:rPr>
              <a:t> La</a:t>
            </a:r>
            <a:r>
              <a:rPr lang="en-US" sz="2500" b="1" dirty="0">
                <a:latin typeface="Relway"/>
              </a:rPr>
              <a:t>n</a:t>
            </a:r>
            <a:r>
              <a:rPr lang="sl-SI" sz="2500" b="1" dirty="0">
                <a:latin typeface="Relway"/>
              </a:rPr>
              <a:t>guag</a:t>
            </a:r>
            <a:r>
              <a:rPr lang="en-US" sz="2500" b="1" dirty="0">
                <a:latin typeface="Relway"/>
              </a:rPr>
              <a:t>e Schools</a:t>
            </a:r>
            <a:endParaRPr lang="sl-SI" sz="2500" b="1" dirty="0">
              <a:latin typeface="Relway"/>
            </a:endParaRPr>
          </a:p>
          <a:p>
            <a:pPr>
              <a:buFont typeface="Arial" pitchFamily="34" charset="0"/>
              <a:buChar char="•"/>
            </a:pPr>
            <a:r>
              <a:rPr lang="sl-SI" sz="2500" b="1" dirty="0">
                <a:latin typeface="Relway"/>
              </a:rPr>
              <a:t> Car </a:t>
            </a:r>
            <a:r>
              <a:rPr lang="sl-SI" sz="2500" b="1" dirty="0" err="1">
                <a:latin typeface="Relway"/>
              </a:rPr>
              <a:t>rental</a:t>
            </a:r>
            <a:endParaRPr lang="sl-SI" sz="2500" b="1" dirty="0">
              <a:latin typeface="Relway"/>
            </a:endParaRPr>
          </a:p>
          <a:p>
            <a:pPr>
              <a:buFont typeface="Arial" pitchFamily="34" charset="0"/>
              <a:buChar char="•"/>
            </a:pP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Driving</a:t>
            </a:r>
            <a:r>
              <a:rPr lang="sl-SI" sz="2500" b="1" dirty="0">
                <a:latin typeface="Relway"/>
              </a:rPr>
              <a:t> licence</a:t>
            </a:r>
          </a:p>
          <a:p>
            <a:pPr>
              <a:buFont typeface="Arial" pitchFamily="34" charset="0"/>
              <a:buChar char="•"/>
            </a:pP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Health</a:t>
            </a: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Insurance</a:t>
            </a:r>
            <a:endParaRPr lang="sl-SI" sz="2500" b="1" dirty="0">
              <a:latin typeface="Relway"/>
            </a:endParaRPr>
          </a:p>
        </p:txBody>
      </p:sp>
      <p:pic>
        <p:nvPicPr>
          <p:cNvPr id="33794" name="Picture 2" descr="Slikovni rezultati za Sloveni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8094" y="1861751"/>
            <a:ext cx="28575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9020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51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2714" y="2100649"/>
            <a:ext cx="62442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000" b="1" baseline="30000" dirty="0">
                <a:solidFill>
                  <a:schemeClr val="bg1"/>
                </a:solidFill>
                <a:latin typeface="Raleway" panose="020B0503030101060003" pitchFamily="34" charset="-18"/>
              </a:rPr>
              <a:t>Welcome to the world of full sup</a:t>
            </a:r>
            <a:r>
              <a:rPr lang="en-US" sz="7000" b="1" baseline="30000">
                <a:solidFill>
                  <a:schemeClr val="bg1"/>
                </a:solidFill>
                <a:latin typeface="Raleway" panose="020B0503030101060003" pitchFamily="34" charset="-18"/>
              </a:rPr>
              <a:t>p</a:t>
            </a:r>
            <a:r>
              <a:rPr lang="sl-SI" sz="7000" b="1" baseline="30000">
                <a:solidFill>
                  <a:schemeClr val="bg1"/>
                </a:solidFill>
                <a:latin typeface="Raleway" panose="020B0503030101060003" pitchFamily="34" charset="-18"/>
              </a:rPr>
              <a:t>ort</a:t>
            </a:r>
            <a:r>
              <a:rPr lang="en-GB" sz="7000" b="1" baseline="30000" dirty="0">
                <a:solidFill>
                  <a:schemeClr val="bg1"/>
                </a:solidFill>
                <a:latin typeface="Raleway" panose="020B0503030101060003" pitchFamily="34" charset="-18"/>
              </a:rPr>
              <a:t>.</a:t>
            </a:r>
            <a:endParaRPr lang="sl-SI" sz="7000" b="1" baseline="30000" dirty="0">
              <a:solidFill>
                <a:schemeClr val="bg1"/>
              </a:solidFill>
              <a:latin typeface="Raleway" panose="020B0503030101060003" pitchFamily="34" charset="-18"/>
            </a:endParaRPr>
          </a:p>
          <a:p>
            <a:r>
              <a:rPr lang="sl-SI" sz="7000" b="1" baseline="30000" dirty="0" err="1">
                <a:solidFill>
                  <a:schemeClr val="bg1"/>
                </a:solidFill>
                <a:latin typeface="Raleway" panose="020B0503030101060003" pitchFamily="34" charset="-18"/>
              </a:rPr>
              <a:t>Welcome</a:t>
            </a:r>
            <a:r>
              <a:rPr lang="sl-SI" sz="7000" b="1" baseline="30000" dirty="0">
                <a:solidFill>
                  <a:schemeClr val="bg1"/>
                </a:solidFill>
                <a:latin typeface="Raleway" panose="020B0503030101060003" pitchFamily="34" charset="-18"/>
              </a:rPr>
              <a:t> to Slovenia.</a:t>
            </a:r>
            <a:endParaRPr lang="en-GB" sz="7000" b="1" baseline="30000" dirty="0">
              <a:solidFill>
                <a:schemeClr val="bg1"/>
              </a:solidFill>
              <a:latin typeface="Raleway" panose="020B0503030101060003" pitchFamily="34" charset="-18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D8BDBC4-3E97-431C-8392-EE651A49C9FB}"/>
              </a:ext>
            </a:extLst>
          </p:cNvPr>
          <p:cNvPicPr/>
          <p:nvPr/>
        </p:nvPicPr>
        <p:blipFill>
          <a:blip r:embed="rId3" cstate="print"/>
          <a:srcRect l="79204" t="40694" r="13884" b="50588"/>
          <a:stretch>
            <a:fillRect/>
          </a:stretch>
        </p:blipFill>
        <p:spPr bwMode="auto">
          <a:xfrm>
            <a:off x="4629381" y="4401475"/>
            <a:ext cx="2733675" cy="90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473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989" y="2393097"/>
            <a:ext cx="664793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500" baseline="30000" dirty="0">
              <a:latin typeface="Raleway" panose="020B0503030101060003" pitchFamily="34" charset="-18"/>
            </a:endParaRPr>
          </a:p>
          <a:p>
            <a:pPr>
              <a:buFont typeface="Arial" pitchFamily="34" charset="0"/>
              <a:buChar char="•"/>
            </a:pPr>
            <a:endParaRPr lang="sl-SI" sz="2500" baseline="30000" dirty="0">
              <a:latin typeface="Raleway" panose="020B0503030101060003" pitchFamily="34" charset="-1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1899" y="1209209"/>
            <a:ext cx="6359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baseline="30000" dirty="0">
                <a:latin typeface="Raleway" panose="020B0503030101060003" pitchFamily="34" charset="-18"/>
              </a:rPr>
              <a:t>Slovenia</a:t>
            </a:r>
            <a:endParaRPr lang="en-US" sz="4000" b="1" baseline="30000" dirty="0">
              <a:latin typeface="Raleway" panose="020B0503030101060003" pitchFamily="34" charset="-18"/>
            </a:endParaRPr>
          </a:p>
          <a:p>
            <a:endParaRPr lang="en-US" sz="4000" b="1" baseline="30000" dirty="0">
              <a:latin typeface="Raleway" panose="020B0503030101060003" pitchFamily="34" charset="-18"/>
            </a:endParaRPr>
          </a:p>
          <a:p>
            <a:endParaRPr lang="sl-SI" sz="4000" b="1" baseline="30000" dirty="0">
              <a:latin typeface="Raleway" panose="020B0503030101060003" pitchFamily="34" charset="-18"/>
            </a:endParaRPr>
          </a:p>
        </p:txBody>
      </p:sp>
      <p:pic>
        <p:nvPicPr>
          <p:cNvPr id="17" name="Slika 16"/>
          <p:cNvPicPr/>
          <p:nvPr/>
        </p:nvPicPr>
        <p:blipFill>
          <a:blip r:embed="rId3" cstate="print"/>
          <a:srcRect l="59958" t="41789" r="26590" b="26727"/>
          <a:stretch>
            <a:fillRect/>
          </a:stretch>
        </p:blipFill>
        <p:spPr bwMode="auto">
          <a:xfrm>
            <a:off x="1383312" y="1668677"/>
            <a:ext cx="45815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Slika 17" descr="Prikaži izvorno sliko"/>
          <p:cNvPicPr/>
          <p:nvPr/>
        </p:nvPicPr>
        <p:blipFill>
          <a:blip r:embed="rId4" cstate="print"/>
          <a:srcRect l="1653" t="3814" r="496" b="545"/>
          <a:stretch>
            <a:fillRect/>
          </a:stretch>
        </p:blipFill>
        <p:spPr bwMode="auto">
          <a:xfrm>
            <a:off x="6308125" y="1699698"/>
            <a:ext cx="4829432" cy="301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5276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989" y="1622850"/>
            <a:ext cx="6359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baseline="30000" dirty="0" err="1">
                <a:latin typeface="Raleway" panose="020B0503030101060003" pitchFamily="34" charset="-18"/>
              </a:rPr>
              <a:t>Company</a:t>
            </a:r>
            <a:r>
              <a:rPr lang="sl-SI" sz="2800" b="1" dirty="0">
                <a:latin typeface="Raleway" panose="020B0503030101060003" pitchFamily="34" charset="-18"/>
              </a:rPr>
              <a:t> PROEVENT d.o.o.</a:t>
            </a:r>
            <a:endParaRPr lang="sl-SI" sz="2800" b="1" baseline="30000" dirty="0">
              <a:latin typeface="Raleway" panose="020B0503030101060003" pitchFamily="34" charset="-1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4128" y="4802610"/>
            <a:ext cx="8460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>
                <a:latin typeface="Relway"/>
              </a:rPr>
              <a:t>More than 500 satisfied customers!</a:t>
            </a:r>
            <a:endParaRPr lang="sl-SI" sz="4000" b="1" baseline="30000" dirty="0">
              <a:latin typeface="Relway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5989" y="2384862"/>
            <a:ext cx="642551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sl-SI" sz="2500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History</a:t>
            </a: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of</a:t>
            </a: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the</a:t>
            </a: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company</a:t>
            </a:r>
            <a:r>
              <a:rPr lang="sl-SI" sz="2500" b="1" dirty="0">
                <a:latin typeface="Relway"/>
              </a:rPr>
              <a:t> - 1995</a:t>
            </a:r>
          </a:p>
          <a:p>
            <a:pPr lvl="1">
              <a:buFont typeface="Arial" pitchFamily="34" charset="0"/>
              <a:buChar char="•"/>
            </a:pPr>
            <a:r>
              <a:rPr lang="sl-SI" sz="2500" b="1" dirty="0">
                <a:latin typeface="Relway"/>
              </a:rPr>
              <a:t> Full sup</a:t>
            </a:r>
            <a:r>
              <a:rPr lang="en-US" sz="2500" b="1" dirty="0">
                <a:latin typeface="Relway"/>
              </a:rPr>
              <a:t>p</a:t>
            </a:r>
            <a:r>
              <a:rPr lang="sl-SI" sz="2500" b="1" dirty="0">
                <a:latin typeface="Relway"/>
              </a:rPr>
              <a:t>ort to all clients from Slovenia or abroad</a:t>
            </a:r>
          </a:p>
          <a:p>
            <a:pPr lvl="1">
              <a:buFont typeface="Arial" pitchFamily="34" charset="0"/>
              <a:buChar char="•"/>
            </a:pPr>
            <a:r>
              <a:rPr lang="sl-SI" sz="2500" b="1" dirty="0">
                <a:latin typeface="Relway"/>
              </a:rPr>
              <a:t> More </a:t>
            </a:r>
            <a:r>
              <a:rPr lang="sl-SI" sz="2500" b="1" dirty="0" err="1">
                <a:latin typeface="Relway"/>
              </a:rPr>
              <a:t>than</a:t>
            </a:r>
            <a:r>
              <a:rPr lang="sl-SI" sz="2500" b="1" dirty="0">
                <a:latin typeface="Relway"/>
              </a:rPr>
              <a:t> 40 </a:t>
            </a:r>
            <a:r>
              <a:rPr lang="sl-SI" sz="2500" b="1" dirty="0" err="1">
                <a:latin typeface="Relway"/>
              </a:rPr>
              <a:t>experts</a:t>
            </a:r>
            <a:endParaRPr lang="sl-SI" sz="2500" b="1" dirty="0">
              <a:latin typeface="Relway"/>
            </a:endParaRPr>
          </a:p>
          <a:p>
            <a:pPr lvl="1">
              <a:buFont typeface="Arial" pitchFamily="34" charset="0"/>
              <a:buChar char="•"/>
            </a:pPr>
            <a:r>
              <a:rPr lang="sl-SI" sz="2500" b="1" dirty="0">
                <a:latin typeface="Relway"/>
              </a:rPr>
              <a:t> </a:t>
            </a:r>
            <a:r>
              <a:rPr lang="sl-SI" b="1" dirty="0">
                <a:latin typeface="Relway"/>
                <a:hlinkClick r:id="rId3" action="ppaction://hlinkfile"/>
              </a:rPr>
              <a:t>https://www.racunovodski-servis.si/en/</a:t>
            </a:r>
            <a:endParaRPr lang="sl-SI" sz="2500" b="1" dirty="0">
              <a:latin typeface="Relway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7941275" y="2570205"/>
            <a:ext cx="4053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u="sng" dirty="0"/>
              <a:t>5 </a:t>
            </a:r>
            <a:r>
              <a:rPr lang="sl-SI" u="sng" dirty="0" err="1"/>
              <a:t>Departments</a:t>
            </a:r>
            <a:r>
              <a:rPr lang="sl-SI" u="sng" dirty="0"/>
              <a:t>:</a:t>
            </a:r>
          </a:p>
          <a:p>
            <a:pPr>
              <a:buFontTx/>
              <a:buChar char="-"/>
            </a:pPr>
            <a:r>
              <a:rPr lang="sl-SI" dirty="0"/>
              <a:t>Events and </a:t>
            </a:r>
            <a:r>
              <a:rPr lang="en-US" dirty="0"/>
              <a:t>F</a:t>
            </a:r>
            <a:r>
              <a:rPr lang="sl-SI" dirty="0"/>
              <a:t>air Organization</a:t>
            </a:r>
          </a:p>
          <a:p>
            <a:pPr>
              <a:buFontTx/>
              <a:buChar char="-"/>
            </a:pPr>
            <a:r>
              <a:rPr lang="sl-SI" dirty="0"/>
              <a:t>Renting of equipment for Fairs</a:t>
            </a:r>
          </a:p>
          <a:p>
            <a:pPr>
              <a:buFontTx/>
              <a:buChar char="-"/>
            </a:pPr>
            <a:r>
              <a:rPr lang="sl-SI" dirty="0" err="1"/>
              <a:t>Technical</a:t>
            </a:r>
            <a:r>
              <a:rPr lang="sl-SI" dirty="0"/>
              <a:t> </a:t>
            </a:r>
            <a:r>
              <a:rPr lang="sl-SI" dirty="0" err="1"/>
              <a:t>department</a:t>
            </a:r>
            <a:endParaRPr lang="sl-SI" dirty="0"/>
          </a:p>
          <a:p>
            <a:pPr>
              <a:buFontTx/>
              <a:buChar char="-"/>
            </a:pPr>
            <a:r>
              <a:rPr lang="sl-SI" dirty="0" err="1"/>
              <a:t>Accounting</a:t>
            </a:r>
            <a:r>
              <a:rPr lang="sl-SI" dirty="0"/>
              <a:t> Services</a:t>
            </a:r>
          </a:p>
          <a:p>
            <a:pPr>
              <a:buFontTx/>
              <a:buChar char="-"/>
            </a:pPr>
            <a:r>
              <a:rPr lang="sl-SI" b="1" dirty="0" err="1"/>
              <a:t>International</a:t>
            </a:r>
            <a:r>
              <a:rPr lang="sl-SI" b="1" dirty="0"/>
              <a:t> </a:t>
            </a:r>
            <a:r>
              <a:rPr lang="sl-SI" b="1" dirty="0" err="1"/>
              <a:t>department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878789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989" y="2393097"/>
            <a:ext cx="664793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500" baseline="30000" dirty="0">
              <a:latin typeface="Raleway" panose="020B0503030101060003" pitchFamily="34" charset="-18"/>
            </a:endParaRPr>
          </a:p>
          <a:p>
            <a:pPr>
              <a:buFont typeface="Arial" pitchFamily="34" charset="0"/>
              <a:buChar char="•"/>
            </a:pPr>
            <a:endParaRPr lang="sl-SI" sz="2500" baseline="30000" dirty="0">
              <a:latin typeface="Raleway" panose="020B0503030101060003" pitchFamily="34" charset="-1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1899" y="1209209"/>
            <a:ext cx="6359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baseline="30000" dirty="0" err="1">
                <a:latin typeface="Raleway" panose="020B0503030101060003" pitchFamily="34" charset="-18"/>
              </a:rPr>
              <a:t>Our</a:t>
            </a:r>
            <a:r>
              <a:rPr lang="sl-SI" sz="4000" b="1" baseline="30000" dirty="0">
                <a:latin typeface="Raleway" panose="020B0503030101060003" pitchFamily="34" charset="-18"/>
              </a:rPr>
              <a:t> </a:t>
            </a:r>
            <a:r>
              <a:rPr lang="sl-SI" sz="4000" b="1" baseline="30000" dirty="0" err="1">
                <a:latin typeface="Raleway" panose="020B0503030101060003" pitchFamily="34" charset="-18"/>
              </a:rPr>
              <a:t>advantages</a:t>
            </a:r>
            <a:endParaRPr lang="en-US" sz="4000" b="1" baseline="30000" dirty="0">
              <a:latin typeface="Raleway" panose="020B0503030101060003" pitchFamily="34" charset="-18"/>
            </a:endParaRPr>
          </a:p>
          <a:p>
            <a:endParaRPr lang="en-US" sz="4000" b="1" baseline="30000" dirty="0">
              <a:latin typeface="Raleway" panose="020B0503030101060003" pitchFamily="34" charset="-18"/>
            </a:endParaRPr>
          </a:p>
          <a:p>
            <a:endParaRPr lang="sl-SI" sz="4000" b="1" baseline="30000" dirty="0">
              <a:latin typeface="Raleway" panose="020B0503030101060003" pitchFamily="34" charset="-18"/>
            </a:endParaRPr>
          </a:p>
        </p:txBody>
      </p:sp>
      <p:pic>
        <p:nvPicPr>
          <p:cNvPr id="7" name="Slika 6" descr="cert_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864" y="5014782"/>
            <a:ext cx="1145034" cy="759942"/>
          </a:xfrm>
          <a:prstGeom prst="rect">
            <a:avLst/>
          </a:prstGeom>
        </p:spPr>
      </p:pic>
      <p:pic>
        <p:nvPicPr>
          <p:cNvPr id="8" name="Slika 7" descr="SPOT_blog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18270" y="5134232"/>
            <a:ext cx="1145060" cy="566352"/>
          </a:xfrm>
          <a:prstGeom prst="rect">
            <a:avLst/>
          </a:prstGeom>
        </p:spPr>
      </p:pic>
      <p:pic>
        <p:nvPicPr>
          <p:cNvPr id="9" name="Slika 8" descr="cert_1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19848" y="5031259"/>
            <a:ext cx="963827" cy="899985"/>
          </a:xfrm>
          <a:prstGeom prst="rect">
            <a:avLst/>
          </a:prstGeom>
        </p:spPr>
      </p:pic>
      <p:pic>
        <p:nvPicPr>
          <p:cNvPr id="12" name="Slika 11" descr="Pantheon_LOGO_SL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86633" y="5165370"/>
            <a:ext cx="1957151" cy="483421"/>
          </a:xfrm>
          <a:prstGeom prst="rect">
            <a:avLst/>
          </a:prstGeom>
        </p:spPr>
      </p:pic>
      <p:pic>
        <p:nvPicPr>
          <p:cNvPr id="13" name="Slika 12" descr="vasco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3788" y="5198719"/>
            <a:ext cx="1385759" cy="428459"/>
          </a:xfrm>
          <a:prstGeom prst="rect">
            <a:avLst/>
          </a:prstGeom>
        </p:spPr>
      </p:pic>
      <p:pic>
        <p:nvPicPr>
          <p:cNvPr id="14" name="Slika 13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228306" y="5146590"/>
            <a:ext cx="1282186" cy="496330"/>
          </a:xfrm>
          <a:prstGeom prst="rect">
            <a:avLst/>
          </a:prstGeom>
        </p:spPr>
      </p:pic>
      <p:pic>
        <p:nvPicPr>
          <p:cNvPr id="15" name="Slika 14" descr="trasnarprent logo eracun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57185" y="5244929"/>
            <a:ext cx="1885950" cy="363474"/>
          </a:xfrm>
          <a:prstGeom prst="rect">
            <a:avLst/>
          </a:prstGeom>
        </p:spPr>
      </p:pic>
      <p:sp>
        <p:nvSpPr>
          <p:cNvPr id="16" name="PoljeZBesedilom 15"/>
          <p:cNvSpPr txBox="1"/>
          <p:nvPr/>
        </p:nvSpPr>
        <p:spPr>
          <a:xfrm>
            <a:off x="936910" y="1995195"/>
            <a:ext cx="8926499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Certified</a:t>
            </a: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accounting</a:t>
            </a: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services</a:t>
            </a:r>
            <a:endParaRPr lang="sl-SI" sz="2500" b="1" dirty="0">
              <a:latin typeface="Relway"/>
            </a:endParaRPr>
          </a:p>
          <a:p>
            <a:pPr>
              <a:buFont typeface="Arial" pitchFamily="34" charset="0"/>
              <a:buChar char="•"/>
            </a:pP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Individual</a:t>
            </a: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approach</a:t>
            </a:r>
            <a:endParaRPr lang="en-US" sz="2500" b="1" dirty="0">
              <a:latin typeface="Relway"/>
            </a:endParaRPr>
          </a:p>
          <a:p>
            <a:pPr>
              <a:buFont typeface="Arial" pitchFamily="34" charset="0"/>
              <a:buChar char="•"/>
            </a:pPr>
            <a:r>
              <a:rPr lang="en-US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Support</a:t>
            </a:r>
            <a:r>
              <a:rPr lang="sl-SI" sz="2500" b="1" dirty="0">
                <a:latin typeface="Relway"/>
              </a:rPr>
              <a:t> in </a:t>
            </a:r>
            <a:r>
              <a:rPr lang="sl-SI" sz="2500" b="1" dirty="0" err="1">
                <a:latin typeface="Relway"/>
              </a:rPr>
              <a:t>different</a:t>
            </a: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programmes</a:t>
            </a:r>
            <a:endParaRPr lang="en-US" sz="2500" b="1" dirty="0">
              <a:latin typeface="Relway"/>
            </a:endParaRPr>
          </a:p>
          <a:p>
            <a:pPr>
              <a:buFont typeface="Arial" pitchFamily="34" charset="0"/>
              <a:buChar char="•"/>
            </a:pPr>
            <a:r>
              <a:rPr lang="en-US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Business</a:t>
            </a: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optimisation</a:t>
            </a:r>
            <a:endParaRPr lang="en-US" sz="2500" b="1" dirty="0">
              <a:latin typeface="Relway"/>
            </a:endParaRPr>
          </a:p>
          <a:p>
            <a:pPr>
              <a:buFont typeface="Arial" pitchFamily="34" charset="0"/>
              <a:buChar char="•"/>
            </a:pPr>
            <a:r>
              <a:rPr lang="en-US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Accounting</a:t>
            </a:r>
            <a:r>
              <a:rPr lang="sl-SI" sz="2500" b="1" dirty="0">
                <a:latin typeface="Relway"/>
              </a:rPr>
              <a:t>/</a:t>
            </a:r>
            <a:r>
              <a:rPr lang="sl-SI" sz="2500" b="1" dirty="0" err="1">
                <a:latin typeface="Relway"/>
              </a:rPr>
              <a:t>Tax</a:t>
            </a:r>
            <a:r>
              <a:rPr lang="sl-SI" sz="2500" b="1" dirty="0">
                <a:latin typeface="Relway"/>
              </a:rPr>
              <a:t>/Legal </a:t>
            </a:r>
            <a:r>
              <a:rPr lang="sl-SI" sz="2500" b="1" dirty="0" err="1">
                <a:latin typeface="Relway"/>
              </a:rPr>
              <a:t>consulting</a:t>
            </a:r>
            <a:endParaRPr lang="sl-SI" sz="2500" b="1" dirty="0">
              <a:latin typeface="Relway"/>
            </a:endParaRPr>
          </a:p>
          <a:p>
            <a:endParaRPr lang="sl-SI" sz="2500" b="1" dirty="0">
              <a:latin typeface="Relway"/>
            </a:endParaRPr>
          </a:p>
          <a:p>
            <a:pPr>
              <a:buFont typeface="Arial" pitchFamily="34" charset="0"/>
              <a:buChar char="•"/>
            </a:pPr>
            <a:endParaRPr lang="en-US" sz="2500" b="1" dirty="0">
              <a:latin typeface="Relway"/>
            </a:endParaRPr>
          </a:p>
          <a:p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715276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898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989" y="2393097"/>
            <a:ext cx="664793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500" baseline="30000" dirty="0">
              <a:latin typeface="Raleway" panose="020B0503030101060003" pitchFamily="34" charset="-18"/>
            </a:endParaRPr>
          </a:p>
          <a:p>
            <a:pPr>
              <a:buFont typeface="Arial" pitchFamily="34" charset="0"/>
              <a:buChar char="•"/>
            </a:pPr>
            <a:endParaRPr lang="sl-SI" sz="2500" baseline="30000" dirty="0">
              <a:latin typeface="Raleway" panose="020B0503030101060003" pitchFamily="34" charset="-1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1899" y="1209209"/>
            <a:ext cx="6359611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baseline="30000" dirty="0" err="1">
                <a:latin typeface="Raleway" panose="020B0503030101060003" pitchFamily="34" charset="-18"/>
              </a:rPr>
              <a:t>Our</a:t>
            </a:r>
            <a:r>
              <a:rPr lang="sl-SI" sz="4000" b="1" baseline="30000" dirty="0">
                <a:latin typeface="Raleway" panose="020B0503030101060003" pitchFamily="34" charset="-18"/>
              </a:rPr>
              <a:t> </a:t>
            </a:r>
            <a:r>
              <a:rPr lang="sl-SI" sz="4000" b="1" baseline="30000" dirty="0" err="1">
                <a:latin typeface="Raleway" panose="020B0503030101060003" pitchFamily="34" charset="-18"/>
              </a:rPr>
              <a:t>advantages</a:t>
            </a:r>
            <a:endParaRPr lang="en-US" sz="4000" b="1" baseline="30000" dirty="0">
              <a:latin typeface="Raleway" panose="020B0503030101060003" pitchFamily="34" charset="-18"/>
            </a:endParaRPr>
          </a:p>
          <a:p>
            <a:endParaRPr lang="sl-SI" sz="4000" b="1" baseline="30000" dirty="0">
              <a:latin typeface="Raleway" panose="020B0503030101060003" pitchFamily="34" charset="-18"/>
            </a:endParaRPr>
          </a:p>
        </p:txBody>
      </p:sp>
      <p:pic>
        <p:nvPicPr>
          <p:cNvPr id="7" name="Slika 6" descr="cert_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864" y="5014782"/>
            <a:ext cx="1145034" cy="759942"/>
          </a:xfrm>
          <a:prstGeom prst="rect">
            <a:avLst/>
          </a:prstGeom>
        </p:spPr>
      </p:pic>
      <p:pic>
        <p:nvPicPr>
          <p:cNvPr id="8" name="Slika 7" descr="SPOT_blog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18270" y="5134232"/>
            <a:ext cx="1145060" cy="566352"/>
          </a:xfrm>
          <a:prstGeom prst="rect">
            <a:avLst/>
          </a:prstGeom>
        </p:spPr>
      </p:pic>
      <p:pic>
        <p:nvPicPr>
          <p:cNvPr id="9" name="Slika 8" descr="cert_1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19848" y="5031259"/>
            <a:ext cx="963827" cy="899985"/>
          </a:xfrm>
          <a:prstGeom prst="rect">
            <a:avLst/>
          </a:prstGeom>
        </p:spPr>
      </p:pic>
      <p:pic>
        <p:nvPicPr>
          <p:cNvPr id="12" name="Slika 11" descr="Pantheon_LOGO_SL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86633" y="5165370"/>
            <a:ext cx="1957151" cy="483421"/>
          </a:xfrm>
          <a:prstGeom prst="rect">
            <a:avLst/>
          </a:prstGeom>
        </p:spPr>
      </p:pic>
      <p:pic>
        <p:nvPicPr>
          <p:cNvPr id="13" name="Slika 12" descr="vasco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3788" y="5198719"/>
            <a:ext cx="1385759" cy="428459"/>
          </a:xfrm>
          <a:prstGeom prst="rect">
            <a:avLst/>
          </a:prstGeom>
        </p:spPr>
      </p:pic>
      <p:pic>
        <p:nvPicPr>
          <p:cNvPr id="14" name="Slika 13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228306" y="5146590"/>
            <a:ext cx="1282186" cy="496330"/>
          </a:xfrm>
          <a:prstGeom prst="rect">
            <a:avLst/>
          </a:prstGeom>
        </p:spPr>
      </p:pic>
      <p:pic>
        <p:nvPicPr>
          <p:cNvPr id="15" name="Slika 14" descr="trasnarprent logo eracun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57185" y="5244929"/>
            <a:ext cx="1885950" cy="363474"/>
          </a:xfrm>
          <a:prstGeom prst="rect">
            <a:avLst/>
          </a:prstGeom>
        </p:spPr>
      </p:pic>
      <p:sp>
        <p:nvSpPr>
          <p:cNvPr id="16" name="PoljeZBesedilom 15"/>
          <p:cNvSpPr txBox="1"/>
          <p:nvPr/>
        </p:nvSpPr>
        <p:spPr>
          <a:xfrm>
            <a:off x="850709" y="1636680"/>
            <a:ext cx="892649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500" b="1" dirty="0">
                <a:latin typeface="Relway"/>
              </a:rPr>
              <a:t> </a:t>
            </a:r>
            <a:r>
              <a:rPr lang="sl-SI" sz="2500" b="1" dirty="0">
                <a:latin typeface="Relway"/>
              </a:rPr>
              <a:t>Services </a:t>
            </a:r>
            <a:r>
              <a:rPr lang="sl-SI" sz="2500" b="1" dirty="0" err="1">
                <a:latin typeface="Relway"/>
              </a:rPr>
              <a:t>for</a:t>
            </a: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foreigners</a:t>
            </a:r>
            <a:endParaRPr lang="en-US" sz="2500" b="1" dirty="0">
              <a:latin typeface="Relway"/>
            </a:endParaRPr>
          </a:p>
          <a:p>
            <a:pPr>
              <a:buFont typeface="Arial" pitchFamily="34" charset="0"/>
              <a:buChar char="•"/>
            </a:pPr>
            <a:r>
              <a:rPr lang="en-US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Support</a:t>
            </a:r>
            <a:r>
              <a:rPr lang="sl-SI" sz="2500" b="1" dirty="0">
                <a:latin typeface="Relway"/>
              </a:rPr>
              <a:t> in </a:t>
            </a:r>
            <a:r>
              <a:rPr lang="sl-SI" sz="2500" b="1" dirty="0" err="1">
                <a:latin typeface="Relway"/>
              </a:rPr>
              <a:t>different</a:t>
            </a: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languages</a:t>
            </a:r>
            <a:r>
              <a:rPr lang="sl-SI" sz="2500" b="1" dirty="0">
                <a:latin typeface="Relway"/>
              </a:rPr>
              <a:t>: SLO, CRO, EN, GER, ITA, MAK,SRB, BIH</a:t>
            </a:r>
            <a:endParaRPr lang="en-US" sz="2500" b="1" dirty="0">
              <a:latin typeface="Relway"/>
            </a:endParaRPr>
          </a:p>
          <a:p>
            <a:pPr>
              <a:buFont typeface="Arial" pitchFamily="34" charset="0"/>
              <a:buChar char="•"/>
            </a:pPr>
            <a:r>
              <a:rPr lang="en-US" sz="2500" b="1" dirty="0">
                <a:latin typeface="Relway"/>
              </a:rPr>
              <a:t> </a:t>
            </a:r>
            <a:r>
              <a:rPr lang="en-US" sz="2500" b="1" dirty="0" err="1">
                <a:latin typeface="Relway"/>
              </a:rPr>
              <a:t>eVEM</a:t>
            </a:r>
            <a:r>
              <a:rPr lang="en-US" sz="2500" b="1" dirty="0">
                <a:latin typeface="Relway"/>
              </a:rPr>
              <a:t>/SPOT </a:t>
            </a:r>
            <a:r>
              <a:rPr lang="sl-SI" sz="2500" b="1" dirty="0" err="1">
                <a:latin typeface="Relway"/>
              </a:rPr>
              <a:t>point</a:t>
            </a:r>
            <a:endParaRPr lang="sl-SI" sz="2500" b="1" dirty="0">
              <a:latin typeface="Relway"/>
            </a:endParaRPr>
          </a:p>
          <a:p>
            <a:pPr>
              <a:buFont typeface="Arial" pitchFamily="34" charset="0"/>
              <a:buChar char="•"/>
            </a:pPr>
            <a:r>
              <a:rPr lang="sl-SI" sz="2800" b="1" dirty="0"/>
              <a:t> </a:t>
            </a:r>
            <a:r>
              <a:rPr lang="en-US" sz="2800" b="1" dirty="0"/>
              <a:t>Monitoring</a:t>
            </a:r>
            <a:r>
              <a:rPr lang="sl-SI" sz="2800" b="1" dirty="0"/>
              <a:t> </a:t>
            </a:r>
            <a:r>
              <a:rPr lang="sl-SI" sz="2800" b="1" dirty="0" err="1"/>
              <a:t>of</a:t>
            </a:r>
            <a:r>
              <a:rPr lang="en-US" sz="2800" b="1" dirty="0"/>
              <a:t> changes in legislation in various areas and informing customers</a:t>
            </a:r>
          </a:p>
          <a:p>
            <a:pPr>
              <a:buFont typeface="Arial" pitchFamily="34" charset="0"/>
              <a:buChar char="•"/>
            </a:pPr>
            <a:r>
              <a:rPr lang="en-US" sz="2500" b="1" dirty="0">
                <a:latin typeface="Relway"/>
              </a:rPr>
              <a:t> </a:t>
            </a:r>
            <a:r>
              <a:rPr lang="en-US" sz="2800" b="1" dirty="0"/>
              <a:t>Monitoring of Tenders and Grants</a:t>
            </a:r>
            <a:endParaRPr lang="en-US" sz="2500" b="1" dirty="0">
              <a:latin typeface="Relway"/>
            </a:endParaRPr>
          </a:p>
          <a:p>
            <a:pPr>
              <a:buFont typeface="Arial" pitchFamily="34" charset="0"/>
              <a:buChar char="•"/>
            </a:pPr>
            <a:r>
              <a:rPr lang="sl-SI" sz="2800" b="1" dirty="0"/>
              <a:t> </a:t>
            </a:r>
            <a:r>
              <a:rPr lang="sl-SI" sz="2800" b="1" dirty="0" err="1"/>
              <a:t>Excellent</a:t>
            </a:r>
            <a:r>
              <a:rPr lang="sl-SI" sz="2800" b="1" dirty="0"/>
              <a:t> </a:t>
            </a:r>
            <a:r>
              <a:rPr lang="sl-SI" sz="2800" b="1" dirty="0" err="1"/>
              <a:t>location</a:t>
            </a:r>
            <a:r>
              <a:rPr lang="sl-SI" sz="2800" b="1" dirty="0"/>
              <a:t> in center </a:t>
            </a:r>
            <a:r>
              <a:rPr lang="sl-SI" sz="2800" b="1" dirty="0" err="1"/>
              <a:t>of</a:t>
            </a:r>
            <a:r>
              <a:rPr lang="sl-SI" sz="2800" b="1" dirty="0"/>
              <a:t> Ljubljana</a:t>
            </a:r>
          </a:p>
        </p:txBody>
      </p:sp>
    </p:spTree>
    <p:extLst>
      <p:ext uri="{BB962C8B-B14F-4D97-AF65-F5344CB8AC3E}">
        <p14:creationId xmlns:p14="http://schemas.microsoft.com/office/powerpoint/2010/main" val="3841166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276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989" y="2393097"/>
            <a:ext cx="664793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500" baseline="30000" dirty="0">
              <a:latin typeface="Raleway" panose="020B0503030101060003" pitchFamily="34" charset="-18"/>
            </a:endParaRPr>
          </a:p>
          <a:p>
            <a:pPr>
              <a:buFont typeface="Arial" pitchFamily="34" charset="0"/>
              <a:buChar char="•"/>
            </a:pPr>
            <a:endParaRPr lang="sl-SI" sz="2500" baseline="30000" dirty="0">
              <a:latin typeface="Raleway" panose="020B0503030101060003" pitchFamily="34" charset="-1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6613" y="937360"/>
            <a:ext cx="7906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latin typeface="Raleway" panose="020B0503030101060003" pitchFamily="34" charset="-18"/>
              </a:rPr>
              <a:t>SERVICES FOR FOREIGNERS</a:t>
            </a:r>
            <a:endParaRPr lang="sl-SI" sz="4000" b="1" baseline="30000" dirty="0">
              <a:latin typeface="Raleway" panose="020B0503030101060003" pitchFamily="34" charset="-18"/>
            </a:endParaRPr>
          </a:p>
        </p:txBody>
      </p:sp>
      <p:pic>
        <p:nvPicPr>
          <p:cNvPr id="7" name="Slika 6" descr="cert_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864" y="5014782"/>
            <a:ext cx="1145034" cy="759942"/>
          </a:xfrm>
          <a:prstGeom prst="rect">
            <a:avLst/>
          </a:prstGeom>
        </p:spPr>
      </p:pic>
      <p:pic>
        <p:nvPicPr>
          <p:cNvPr id="8" name="Slika 7" descr="SPOT_blog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18270" y="5134232"/>
            <a:ext cx="1145060" cy="566352"/>
          </a:xfrm>
          <a:prstGeom prst="rect">
            <a:avLst/>
          </a:prstGeom>
        </p:spPr>
      </p:pic>
      <p:pic>
        <p:nvPicPr>
          <p:cNvPr id="9" name="Slika 8" descr="cert_1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19848" y="5031259"/>
            <a:ext cx="963827" cy="899985"/>
          </a:xfrm>
          <a:prstGeom prst="rect">
            <a:avLst/>
          </a:prstGeom>
        </p:spPr>
      </p:pic>
      <p:pic>
        <p:nvPicPr>
          <p:cNvPr id="12" name="Slika 11" descr="Pantheon_LOGO_SL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86633" y="5165370"/>
            <a:ext cx="1957151" cy="483421"/>
          </a:xfrm>
          <a:prstGeom prst="rect">
            <a:avLst/>
          </a:prstGeom>
        </p:spPr>
      </p:pic>
      <p:pic>
        <p:nvPicPr>
          <p:cNvPr id="13" name="Slika 12" descr="vasco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3788" y="5198719"/>
            <a:ext cx="1385759" cy="428459"/>
          </a:xfrm>
          <a:prstGeom prst="rect">
            <a:avLst/>
          </a:prstGeom>
        </p:spPr>
      </p:pic>
      <p:pic>
        <p:nvPicPr>
          <p:cNvPr id="14" name="Slika 13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228306" y="5146590"/>
            <a:ext cx="1282186" cy="496330"/>
          </a:xfrm>
          <a:prstGeom prst="rect">
            <a:avLst/>
          </a:prstGeom>
        </p:spPr>
      </p:pic>
      <p:pic>
        <p:nvPicPr>
          <p:cNvPr id="15" name="Slika 14" descr="trasnarprent logo eracun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57185" y="5244929"/>
            <a:ext cx="1885950" cy="363474"/>
          </a:xfrm>
          <a:prstGeom prst="rect">
            <a:avLst/>
          </a:prstGeom>
        </p:spPr>
      </p:pic>
      <p:sp>
        <p:nvSpPr>
          <p:cNvPr id="17" name="PoljeZBesedilom 16"/>
          <p:cNvSpPr txBox="1"/>
          <p:nvPr/>
        </p:nvSpPr>
        <p:spPr>
          <a:xfrm>
            <a:off x="1046206" y="1614617"/>
            <a:ext cx="529693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dirty="0"/>
              <a:t> </a:t>
            </a:r>
            <a:r>
              <a:rPr lang="sl-SI" sz="2000" b="1" dirty="0" err="1"/>
              <a:t>Individual</a:t>
            </a:r>
            <a:r>
              <a:rPr lang="sl-SI" sz="2000" b="1" dirty="0"/>
              <a:t> </a:t>
            </a:r>
            <a:r>
              <a:rPr lang="sl-SI" sz="2000" b="1" dirty="0" err="1"/>
              <a:t>approach</a:t>
            </a:r>
            <a:r>
              <a:rPr lang="sl-SI" sz="2000" b="1" dirty="0"/>
              <a:t>: </a:t>
            </a:r>
            <a:r>
              <a:rPr lang="sl-SI" sz="2000" b="1" dirty="0" err="1"/>
              <a:t>Each</a:t>
            </a:r>
            <a:r>
              <a:rPr lang="sl-SI" sz="2000" b="1" dirty="0"/>
              <a:t> </a:t>
            </a:r>
            <a:r>
              <a:rPr lang="sl-SI" sz="2000" b="1" dirty="0" err="1"/>
              <a:t>company</a:t>
            </a:r>
            <a:r>
              <a:rPr lang="sl-SI" sz="2000" b="1" dirty="0"/>
              <a:t> </a:t>
            </a:r>
            <a:r>
              <a:rPr lang="sl-SI" sz="2000" b="1" dirty="0" err="1"/>
              <a:t>has</a:t>
            </a:r>
            <a:r>
              <a:rPr lang="sl-SI" sz="2000" b="1" dirty="0"/>
              <a:t> </a:t>
            </a:r>
            <a:r>
              <a:rPr lang="sl-SI" sz="2000" b="1" dirty="0" err="1"/>
              <a:t>own</a:t>
            </a:r>
            <a:r>
              <a:rPr lang="sl-SI" sz="2000" b="1" dirty="0"/>
              <a:t> </a:t>
            </a:r>
            <a:r>
              <a:rPr lang="sl-SI" sz="2000" b="1" dirty="0" err="1"/>
              <a:t>story</a:t>
            </a:r>
            <a:endParaRPr lang="sl-SI" sz="2000" b="1" dirty="0"/>
          </a:p>
          <a:p>
            <a:pPr>
              <a:buFont typeface="Arial" pitchFamily="34" charset="0"/>
              <a:buChar char="•"/>
            </a:pPr>
            <a:r>
              <a:rPr lang="sl-SI" sz="2000" b="1" dirty="0"/>
              <a:t> More </a:t>
            </a:r>
            <a:r>
              <a:rPr lang="sl-SI" sz="2000" b="1" dirty="0" err="1"/>
              <a:t>than</a:t>
            </a:r>
            <a:r>
              <a:rPr lang="sl-SI" sz="2000" b="1" dirty="0"/>
              <a:t> 100 </a:t>
            </a:r>
            <a:r>
              <a:rPr lang="sl-SI" sz="2000" b="1" dirty="0" err="1"/>
              <a:t>foreign</a:t>
            </a:r>
            <a:r>
              <a:rPr lang="sl-SI" sz="2000" b="1" dirty="0"/>
              <a:t> </a:t>
            </a:r>
            <a:r>
              <a:rPr lang="sl-SI" sz="2000" b="1" dirty="0" err="1"/>
              <a:t>companies</a:t>
            </a:r>
            <a:endParaRPr lang="sl-SI" sz="2000" b="1" dirty="0"/>
          </a:p>
          <a:p>
            <a:pPr>
              <a:buFont typeface="Arial" pitchFamily="34" charset="0"/>
              <a:buChar char="•"/>
            </a:pPr>
            <a:r>
              <a:rPr lang="sl-SI" sz="2000" b="1" dirty="0"/>
              <a:t> </a:t>
            </a:r>
            <a:r>
              <a:rPr lang="sl-SI" sz="2000" b="1" dirty="0" err="1"/>
              <a:t>Company</a:t>
            </a:r>
            <a:r>
              <a:rPr lang="sl-SI" sz="2000" b="1" dirty="0"/>
              <a:t> </a:t>
            </a:r>
            <a:r>
              <a:rPr lang="sl-SI" sz="2000" b="1" dirty="0" err="1"/>
              <a:t>registration</a:t>
            </a:r>
            <a:r>
              <a:rPr lang="sl-SI" sz="2000" b="1" dirty="0"/>
              <a:t> (LTD/d.o.o.)</a:t>
            </a:r>
          </a:p>
          <a:p>
            <a:pPr>
              <a:buFont typeface="Arial" pitchFamily="34" charset="0"/>
              <a:buChar char="•"/>
            </a:pPr>
            <a:r>
              <a:rPr lang="sl-SI" sz="2000" b="1" dirty="0"/>
              <a:t> TAX/Legal/</a:t>
            </a:r>
            <a:r>
              <a:rPr lang="sl-SI" sz="2000" b="1" dirty="0" err="1"/>
              <a:t>Accounting</a:t>
            </a:r>
            <a:r>
              <a:rPr lang="sl-SI" sz="2000" b="1" dirty="0"/>
              <a:t> </a:t>
            </a:r>
            <a:r>
              <a:rPr lang="sl-SI" sz="2000" b="1" dirty="0" err="1"/>
              <a:t>Advisory</a:t>
            </a:r>
            <a:endParaRPr lang="sl-SI" sz="2000" b="1" dirty="0"/>
          </a:p>
          <a:p>
            <a:pPr>
              <a:buFont typeface="Arial" pitchFamily="34" charset="0"/>
              <a:buChar char="•"/>
            </a:pPr>
            <a:r>
              <a:rPr lang="en-US" sz="2000" b="1" dirty="0"/>
              <a:t> </a:t>
            </a:r>
            <a:r>
              <a:rPr lang="sl-SI" sz="2000" b="1" dirty="0"/>
              <a:t>Help with openning of bank accounts</a:t>
            </a:r>
          </a:p>
          <a:p>
            <a:pPr>
              <a:buFont typeface="Arial" pitchFamily="34" charset="0"/>
              <a:buChar char="•"/>
            </a:pPr>
            <a:r>
              <a:rPr lang="sl-SI" sz="2000" b="1" dirty="0"/>
              <a:t> </a:t>
            </a:r>
            <a:r>
              <a:rPr lang="sl-SI" sz="2000" b="1" dirty="0" err="1"/>
              <a:t>Accounting</a:t>
            </a:r>
            <a:r>
              <a:rPr lang="sl-SI" sz="2000" b="1" dirty="0"/>
              <a:t> Services</a:t>
            </a:r>
          </a:p>
          <a:p>
            <a:pPr>
              <a:buFont typeface="Arial" pitchFamily="34" charset="0"/>
              <a:buChar char="•"/>
            </a:pPr>
            <a:r>
              <a:rPr lang="sl-SI" sz="2000" b="1" dirty="0"/>
              <a:t> </a:t>
            </a:r>
            <a:r>
              <a:rPr lang="sl-SI" sz="2000" b="1" dirty="0" err="1"/>
              <a:t>Virtuall</a:t>
            </a:r>
            <a:r>
              <a:rPr lang="sl-SI" sz="2000" b="1" dirty="0"/>
              <a:t> Office</a:t>
            </a:r>
          </a:p>
          <a:p>
            <a:pPr>
              <a:buFont typeface="Arial" pitchFamily="34" charset="0"/>
              <a:buChar char="•"/>
            </a:pPr>
            <a:r>
              <a:rPr lang="sl-SI" sz="2000" b="1" dirty="0"/>
              <a:t> VAT </a:t>
            </a:r>
            <a:r>
              <a:rPr lang="sl-SI" sz="2000" b="1" dirty="0" err="1"/>
              <a:t>number</a:t>
            </a:r>
            <a:r>
              <a:rPr lang="sl-SI" sz="2000" b="1" dirty="0"/>
              <a:t> </a:t>
            </a:r>
            <a:r>
              <a:rPr lang="sl-SI" sz="2000" b="1" dirty="0" err="1"/>
              <a:t>for</a:t>
            </a:r>
            <a:r>
              <a:rPr lang="sl-SI" sz="2000" b="1" dirty="0"/>
              <a:t> Slovenia and </a:t>
            </a:r>
            <a:r>
              <a:rPr lang="sl-SI" sz="2000" b="1" dirty="0" err="1"/>
              <a:t>other</a:t>
            </a:r>
            <a:r>
              <a:rPr lang="sl-SI" sz="2000" b="1" dirty="0"/>
              <a:t> EU </a:t>
            </a:r>
            <a:r>
              <a:rPr lang="sl-SI" sz="2000" b="1" dirty="0" err="1"/>
              <a:t>countries</a:t>
            </a:r>
            <a:endParaRPr lang="sl-SI" sz="2000" b="1" dirty="0"/>
          </a:p>
          <a:p>
            <a:pPr>
              <a:buFont typeface="Arial" pitchFamily="34" charset="0"/>
              <a:buChar char="•"/>
            </a:pPr>
            <a:r>
              <a:rPr lang="sl-SI" sz="2000" b="1" dirty="0"/>
              <a:t> Residence permit in Slovenia, </a:t>
            </a:r>
            <a:r>
              <a:rPr lang="sl-SI" sz="2000" b="1" dirty="0" err="1"/>
              <a:t>Italy</a:t>
            </a:r>
            <a:r>
              <a:rPr lang="sl-SI" sz="2000" b="1" dirty="0"/>
              <a:t>, </a:t>
            </a:r>
            <a:r>
              <a:rPr lang="sl-SI" sz="2000" b="1" dirty="0" err="1"/>
              <a:t>Portugal</a:t>
            </a:r>
            <a:endParaRPr lang="sl-SI" sz="2000" b="1" dirty="0"/>
          </a:p>
          <a:p>
            <a:pPr>
              <a:buFont typeface="Arial" pitchFamily="34" charset="0"/>
              <a:buChar char="•"/>
            </a:pPr>
            <a:endParaRPr lang="sl-SI" dirty="0"/>
          </a:p>
          <a:p>
            <a:pPr>
              <a:buFont typeface="Arial" pitchFamily="34" charset="0"/>
              <a:buChar char="•"/>
            </a:pPr>
            <a:endParaRPr lang="sl-SI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10" cstate="print"/>
          <a:srcRect l="-213" t="-105"/>
          <a:stretch>
            <a:fillRect/>
          </a:stretch>
        </p:blipFill>
        <p:spPr bwMode="auto">
          <a:xfrm>
            <a:off x="10330248" y="3605956"/>
            <a:ext cx="1276866" cy="150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1" cstate="print"/>
          <a:srcRect l="15639" t="-1227" r="2555"/>
          <a:stretch>
            <a:fillRect/>
          </a:stretch>
        </p:blipFill>
        <p:spPr bwMode="auto">
          <a:xfrm>
            <a:off x="6969212" y="2644347"/>
            <a:ext cx="2308960" cy="15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12" cstate="print"/>
          <a:srcRect l="18937" t="757" r="19895"/>
          <a:stretch>
            <a:fillRect/>
          </a:stretch>
        </p:blipFill>
        <p:spPr bwMode="auto">
          <a:xfrm>
            <a:off x="10535079" y="1556951"/>
            <a:ext cx="1126165" cy="175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1166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0876" y="1046202"/>
            <a:ext cx="8218462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 err="1">
                <a:latin typeface="Raleway" panose="020B0503030101060003" pitchFamily="34" charset="-18"/>
              </a:rPr>
              <a:t>Company</a:t>
            </a:r>
            <a:r>
              <a:rPr lang="sl-SI" sz="4000" b="1" dirty="0">
                <a:latin typeface="Raleway" panose="020B0503030101060003" pitchFamily="34" charset="-18"/>
              </a:rPr>
              <a:t> </a:t>
            </a:r>
            <a:r>
              <a:rPr lang="sl-SI" sz="4000" b="1" dirty="0" err="1">
                <a:latin typeface="Raleway" panose="020B0503030101060003" pitchFamily="34" charset="-18"/>
              </a:rPr>
              <a:t>Registration</a:t>
            </a:r>
            <a:r>
              <a:rPr lang="sl-SI" sz="4000" b="1" dirty="0">
                <a:latin typeface="Raleway" panose="020B0503030101060003" pitchFamily="34" charset="-18"/>
              </a:rPr>
              <a:t> in Slovenia</a:t>
            </a:r>
          </a:p>
          <a:p>
            <a:pPr algn="ctr"/>
            <a:endParaRPr lang="sl-SI" sz="4000" b="1" baseline="30000" dirty="0">
              <a:latin typeface="Raleway" panose="020B0503030101060003" pitchFamily="34" charset="-18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461318" y="2413687"/>
            <a:ext cx="944253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eVem</a:t>
            </a:r>
            <a:r>
              <a:rPr lang="sl-SI" sz="2500" b="1" dirty="0">
                <a:latin typeface="Relway"/>
              </a:rPr>
              <a:t>/SPOT </a:t>
            </a:r>
            <a:r>
              <a:rPr lang="sl-SI" sz="2500" b="1" dirty="0" err="1">
                <a:latin typeface="Relway"/>
              </a:rPr>
              <a:t>point</a:t>
            </a:r>
            <a:endParaRPr lang="sl-SI" sz="2500" b="1" dirty="0">
              <a:latin typeface="Relway"/>
            </a:endParaRPr>
          </a:p>
          <a:p>
            <a:pPr>
              <a:buFont typeface="Arial" pitchFamily="34" charset="0"/>
              <a:buChar char="•"/>
            </a:pP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Establishment</a:t>
            </a:r>
            <a:r>
              <a:rPr lang="sl-SI" sz="2500" b="1" dirty="0">
                <a:latin typeface="Relway"/>
              </a:rPr>
              <a:t>: 3-5 </a:t>
            </a:r>
            <a:r>
              <a:rPr lang="sl-SI" sz="2500" b="1" dirty="0" err="1">
                <a:latin typeface="Relway"/>
              </a:rPr>
              <a:t>working</a:t>
            </a: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days</a:t>
            </a:r>
            <a:endParaRPr lang="sl-SI" sz="2500" b="1" dirty="0">
              <a:latin typeface="Relway"/>
            </a:endParaRPr>
          </a:p>
          <a:p>
            <a:pPr>
              <a:buFont typeface="Arial" pitchFamily="34" charset="0"/>
              <a:buChar char="•"/>
            </a:pP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Founding</a:t>
            </a: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capital</a:t>
            </a:r>
            <a:r>
              <a:rPr lang="sl-SI" sz="2500" b="1" dirty="0">
                <a:latin typeface="Relway"/>
              </a:rPr>
              <a:t>: 7500 EUR</a:t>
            </a:r>
          </a:p>
          <a:p>
            <a:pPr>
              <a:buFont typeface="Arial" pitchFamily="34" charset="0"/>
              <a:buChar char="•"/>
            </a:pP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Slovenian</a:t>
            </a: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tax</a:t>
            </a: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number</a:t>
            </a: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for</a:t>
            </a: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Shareholders</a:t>
            </a:r>
            <a:r>
              <a:rPr lang="sl-SI" sz="2500" b="1" dirty="0">
                <a:latin typeface="Relway"/>
              </a:rPr>
              <a:t> and </a:t>
            </a:r>
            <a:r>
              <a:rPr lang="sl-SI" sz="2500" b="1" dirty="0" err="1">
                <a:latin typeface="Relway"/>
              </a:rPr>
              <a:t>Directors</a:t>
            </a:r>
            <a:endParaRPr lang="sl-SI" sz="2500" b="1" dirty="0">
              <a:latin typeface="Relway"/>
            </a:endParaRPr>
          </a:p>
          <a:p>
            <a:pPr>
              <a:buFont typeface="Arial" pitchFamily="34" charset="0"/>
              <a:buChar char="•"/>
            </a:pP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Slovenian</a:t>
            </a: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Business</a:t>
            </a:r>
            <a:r>
              <a:rPr lang="sl-SI" sz="2500" b="1" dirty="0">
                <a:latin typeface="Relway"/>
              </a:rPr>
              <a:t> register _ </a:t>
            </a:r>
            <a:r>
              <a:rPr lang="sl-SI" sz="2500" b="1" dirty="0" err="1">
                <a:latin typeface="Relway"/>
              </a:rPr>
              <a:t>Ajpes</a:t>
            </a:r>
            <a:endParaRPr lang="sl-SI" sz="2500" b="1" dirty="0">
              <a:latin typeface="Relway"/>
            </a:endParaRPr>
          </a:p>
          <a:p>
            <a:pPr>
              <a:buFont typeface="Arial" pitchFamily="34" charset="0"/>
              <a:buChar char="•"/>
            </a:pPr>
            <a:r>
              <a:rPr lang="sl-SI" sz="2500" b="1" dirty="0">
                <a:latin typeface="Relway"/>
              </a:rPr>
              <a:t> Bank </a:t>
            </a:r>
            <a:r>
              <a:rPr lang="sl-SI" sz="2500" b="1" dirty="0" err="1">
                <a:latin typeface="Relway"/>
              </a:rPr>
              <a:t>account</a:t>
            </a:r>
            <a:r>
              <a:rPr lang="sl-SI" sz="2500" b="1" dirty="0">
                <a:latin typeface="Relway"/>
              </a:rPr>
              <a:t> : </a:t>
            </a:r>
            <a:r>
              <a:rPr lang="sl-SI" sz="2500" b="1" dirty="0" err="1">
                <a:latin typeface="Relway"/>
              </a:rPr>
              <a:t>Business</a:t>
            </a:r>
            <a:r>
              <a:rPr lang="sl-SI" sz="2500" b="1" dirty="0">
                <a:latin typeface="Relway"/>
              </a:rPr>
              <a:t>, </a:t>
            </a:r>
            <a:r>
              <a:rPr lang="sl-SI" sz="2500" b="1" dirty="0" err="1">
                <a:latin typeface="Relway"/>
              </a:rPr>
              <a:t>Personal</a:t>
            </a:r>
            <a:endParaRPr lang="sl-SI" sz="2500" b="1" dirty="0">
              <a:latin typeface="Relway"/>
            </a:endParaRPr>
          </a:p>
        </p:txBody>
      </p:sp>
      <p:pic>
        <p:nvPicPr>
          <p:cNvPr id="7" name="Slika 6" descr="SPOT_blog.png"/>
          <p:cNvPicPr/>
          <p:nvPr/>
        </p:nvPicPr>
        <p:blipFill>
          <a:blip r:embed="rId3" cstate="print"/>
          <a:srcRect l="2333" t="17925" r="5278" b="11321"/>
          <a:stretch>
            <a:fillRect/>
          </a:stretch>
        </p:blipFill>
        <p:spPr>
          <a:xfrm>
            <a:off x="6623222" y="2174789"/>
            <a:ext cx="1631092" cy="617838"/>
          </a:xfrm>
          <a:prstGeom prst="rect">
            <a:avLst/>
          </a:prstGeom>
        </p:spPr>
      </p:pic>
      <p:pic>
        <p:nvPicPr>
          <p:cNvPr id="9" name="Slika 8"/>
          <p:cNvPicPr/>
          <p:nvPr/>
        </p:nvPicPr>
        <p:blipFill>
          <a:blip r:embed="rId4" cstate="print"/>
          <a:srcRect l="50057" t="12559" r="44984" b="80916"/>
          <a:stretch>
            <a:fillRect/>
          </a:stretch>
        </p:blipFill>
        <p:spPr bwMode="auto">
          <a:xfrm>
            <a:off x="8669680" y="4302462"/>
            <a:ext cx="2447925" cy="90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9020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2022" y="1186245"/>
            <a:ext cx="9646508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err="1">
                <a:latin typeface="Raleway" panose="020B0503030101060003" pitchFamily="34" charset="-18"/>
              </a:rPr>
              <a:t>Single</a:t>
            </a:r>
            <a:r>
              <a:rPr lang="sl-SI" sz="3200" b="1" dirty="0">
                <a:latin typeface="Raleway" panose="020B0503030101060003" pitchFamily="34" charset="-18"/>
              </a:rPr>
              <a:t> </a:t>
            </a:r>
            <a:r>
              <a:rPr lang="sl-SI" sz="3200" b="1" dirty="0" err="1">
                <a:latin typeface="Raleway" panose="020B0503030101060003" pitchFamily="34" charset="-18"/>
              </a:rPr>
              <a:t>work</a:t>
            </a:r>
            <a:r>
              <a:rPr lang="sl-SI" sz="3200" b="1" dirty="0">
                <a:latin typeface="Raleway" panose="020B0503030101060003" pitchFamily="34" charset="-18"/>
              </a:rPr>
              <a:t> and Residence permit in Slovenia</a:t>
            </a:r>
            <a:endParaRPr lang="sl-SI" sz="3200" b="1" baseline="30000" dirty="0">
              <a:latin typeface="Raleway" panose="020B0503030101060003" pitchFamily="34" charset="-18"/>
            </a:endParaRPr>
          </a:p>
          <a:p>
            <a:endParaRPr lang="sl-SI" sz="4000" b="1" baseline="30000" dirty="0">
              <a:latin typeface="Raleway" panose="020B0503030101060003" pitchFamily="34" charset="-18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469556" y="1960606"/>
            <a:ext cx="944253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Employment</a:t>
            </a:r>
            <a:r>
              <a:rPr lang="sl-SI" sz="2500" b="1" dirty="0">
                <a:latin typeface="Relway"/>
              </a:rPr>
              <a:t> in </a:t>
            </a:r>
            <a:r>
              <a:rPr lang="sl-SI" sz="2500" b="1" dirty="0" err="1">
                <a:latin typeface="Relway"/>
              </a:rPr>
              <a:t>Slovenian</a:t>
            </a: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Company</a:t>
            </a:r>
            <a:endParaRPr lang="sl-SI" sz="2500" b="1" dirty="0">
              <a:latin typeface="Relway"/>
            </a:endParaRPr>
          </a:p>
          <a:p>
            <a:pPr>
              <a:buFont typeface="Arial" pitchFamily="34" charset="0"/>
              <a:buChar char="•"/>
            </a:pPr>
            <a:r>
              <a:rPr lang="sl-SI" sz="2500" b="1" i="1" dirty="0">
                <a:latin typeface="Relway"/>
              </a:rPr>
              <a:t> ACTIVE </a:t>
            </a:r>
            <a:r>
              <a:rPr lang="sl-SI" sz="2500" b="1" i="1" dirty="0" err="1">
                <a:latin typeface="Relway"/>
              </a:rPr>
              <a:t>company</a:t>
            </a:r>
            <a:r>
              <a:rPr lang="sl-SI" sz="2500" b="1" i="1" dirty="0">
                <a:latin typeface="Relway"/>
              </a:rPr>
              <a:t>:</a:t>
            </a:r>
          </a:p>
          <a:p>
            <a:pPr algn="ctr">
              <a:buFont typeface="Arial" pitchFamily="34" charset="0"/>
              <a:buChar char="•"/>
            </a:pPr>
            <a:r>
              <a:rPr lang="sl-SI" sz="2500" b="1" i="1" dirty="0">
                <a:latin typeface="Relway"/>
              </a:rPr>
              <a:t> </a:t>
            </a:r>
            <a:r>
              <a:rPr lang="sl-SI" sz="2500" b="1" i="1" dirty="0" err="1">
                <a:latin typeface="Relway"/>
              </a:rPr>
              <a:t>Employee</a:t>
            </a:r>
            <a:r>
              <a:rPr lang="sl-SI" sz="2500" b="1" i="1" dirty="0">
                <a:latin typeface="Relway"/>
              </a:rPr>
              <a:t> </a:t>
            </a:r>
            <a:r>
              <a:rPr lang="sl-SI" sz="2500" b="1" i="1" dirty="0" err="1">
                <a:latin typeface="Relway"/>
              </a:rPr>
              <a:t>has</a:t>
            </a:r>
            <a:r>
              <a:rPr lang="sl-SI" sz="2500" b="1" i="1" dirty="0">
                <a:latin typeface="Relway"/>
              </a:rPr>
              <a:t> at </a:t>
            </a:r>
            <a:r>
              <a:rPr lang="sl-SI" sz="2500" b="1" i="1" dirty="0" err="1">
                <a:latin typeface="Relway"/>
              </a:rPr>
              <a:t>least</a:t>
            </a:r>
            <a:r>
              <a:rPr lang="sl-SI" sz="2500" b="1" i="1" dirty="0">
                <a:latin typeface="Relway"/>
              </a:rPr>
              <a:t> </a:t>
            </a:r>
            <a:r>
              <a:rPr lang="sl-SI" sz="2500" b="1" i="1" dirty="0" err="1">
                <a:latin typeface="Relway"/>
              </a:rPr>
              <a:t>University</a:t>
            </a:r>
            <a:r>
              <a:rPr lang="sl-SI" sz="2500" b="1" i="1" dirty="0">
                <a:latin typeface="Relway"/>
              </a:rPr>
              <a:t> diploma / </a:t>
            </a:r>
            <a:r>
              <a:rPr lang="sl-SI" sz="2500" b="1" i="1" dirty="0" err="1">
                <a:latin typeface="Relway"/>
              </a:rPr>
              <a:t>Bachellor</a:t>
            </a:r>
            <a:r>
              <a:rPr lang="sl-SI" sz="2500" b="1" i="1" dirty="0">
                <a:latin typeface="Relway"/>
              </a:rPr>
              <a:t> </a:t>
            </a:r>
            <a:r>
              <a:rPr lang="sl-SI" sz="2500" b="1" i="1" dirty="0" err="1">
                <a:latin typeface="Relway"/>
              </a:rPr>
              <a:t>degree</a:t>
            </a:r>
            <a:endParaRPr lang="sl-SI" sz="2500" b="1" i="1" dirty="0">
              <a:latin typeface="Relway"/>
            </a:endParaRPr>
          </a:p>
          <a:p>
            <a:pPr algn="ctr">
              <a:buFont typeface="Arial" pitchFamily="34" charset="0"/>
              <a:buChar char="•"/>
            </a:pPr>
            <a:r>
              <a:rPr lang="sl-SI" sz="2500" b="1" i="1" dirty="0">
                <a:latin typeface="Relway"/>
              </a:rPr>
              <a:t> </a:t>
            </a:r>
            <a:r>
              <a:rPr lang="sl-SI" sz="2500" b="1" i="1" dirty="0" err="1">
                <a:latin typeface="Relway"/>
              </a:rPr>
              <a:t>Employed</a:t>
            </a:r>
            <a:r>
              <a:rPr lang="sl-SI" sz="2500" b="1" i="1" dirty="0">
                <a:latin typeface="Relway"/>
              </a:rPr>
              <a:t> </a:t>
            </a:r>
            <a:r>
              <a:rPr lang="sl-SI" sz="2500" b="1" i="1" dirty="0" err="1">
                <a:latin typeface="Relway"/>
              </a:rPr>
              <a:t>person</a:t>
            </a:r>
            <a:r>
              <a:rPr lang="sl-SI" sz="2500" b="1" i="1" dirty="0">
                <a:latin typeface="Relway"/>
              </a:rPr>
              <a:t> more </a:t>
            </a:r>
            <a:r>
              <a:rPr lang="sl-SI" sz="2500" b="1" i="1" dirty="0" err="1">
                <a:latin typeface="Relway"/>
              </a:rPr>
              <a:t>than</a:t>
            </a:r>
            <a:r>
              <a:rPr lang="sl-SI" sz="2500" b="1" i="1" dirty="0">
                <a:latin typeface="Relway"/>
              </a:rPr>
              <a:t> 6 </a:t>
            </a:r>
            <a:r>
              <a:rPr lang="sl-SI" sz="2500" b="1" i="1" dirty="0" err="1">
                <a:latin typeface="Relway"/>
              </a:rPr>
              <a:t>months</a:t>
            </a:r>
            <a:endParaRPr lang="sl-SI" sz="2500" b="1" i="1" dirty="0">
              <a:latin typeface="Relway"/>
            </a:endParaRPr>
          </a:p>
          <a:p>
            <a:pPr algn="ctr">
              <a:buFont typeface="Arial" pitchFamily="34" charset="0"/>
              <a:buChar char="•"/>
            </a:pPr>
            <a:r>
              <a:rPr lang="sl-SI" sz="2500" b="1" i="1" dirty="0">
                <a:latin typeface="Relway"/>
              </a:rPr>
              <a:t> </a:t>
            </a:r>
            <a:r>
              <a:rPr lang="sl-SI" sz="2500" b="1" i="1" dirty="0" err="1">
                <a:latin typeface="Relway"/>
              </a:rPr>
              <a:t>Investment</a:t>
            </a:r>
            <a:r>
              <a:rPr lang="sl-SI" sz="2500" b="1" i="1" dirty="0">
                <a:latin typeface="Relway"/>
              </a:rPr>
              <a:t> – 50.000 EUR (10 </a:t>
            </a:r>
            <a:r>
              <a:rPr lang="sl-SI" sz="2500" b="1" i="1" dirty="0" err="1">
                <a:latin typeface="Relway"/>
              </a:rPr>
              <a:t>Employees</a:t>
            </a:r>
            <a:r>
              <a:rPr lang="sl-SI" sz="2500" b="1" i="1" dirty="0">
                <a:latin typeface="Relway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sl-SI" sz="2500" b="1" dirty="0">
              <a:latin typeface="Relway"/>
            </a:endParaRPr>
          </a:p>
          <a:p>
            <a:pPr>
              <a:buFont typeface="Arial" pitchFamily="34" charset="0"/>
              <a:buChar char="•"/>
            </a:pP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Temporary</a:t>
            </a:r>
            <a:r>
              <a:rPr lang="sl-SI" sz="2500" b="1" dirty="0">
                <a:latin typeface="Relway"/>
              </a:rPr>
              <a:t> Residence permit - TRP</a:t>
            </a:r>
          </a:p>
          <a:p>
            <a:pPr>
              <a:buFont typeface="Arial" pitchFamily="34" charset="0"/>
              <a:buChar char="•"/>
            </a:pP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Permanent</a:t>
            </a:r>
            <a:r>
              <a:rPr lang="sl-SI" sz="2500" b="1" dirty="0">
                <a:latin typeface="Relway"/>
              </a:rPr>
              <a:t> Residence permit – </a:t>
            </a:r>
            <a:r>
              <a:rPr lang="sl-SI" sz="2500" b="1" dirty="0" err="1">
                <a:latin typeface="Relway"/>
              </a:rPr>
              <a:t>after</a:t>
            </a:r>
            <a:r>
              <a:rPr lang="sl-SI" sz="2500" b="1" dirty="0">
                <a:latin typeface="Relway"/>
              </a:rPr>
              <a:t> 5 </a:t>
            </a:r>
            <a:r>
              <a:rPr lang="sl-SI" sz="2500" b="1" dirty="0" err="1">
                <a:latin typeface="Relway"/>
              </a:rPr>
              <a:t>years</a:t>
            </a: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of</a:t>
            </a:r>
            <a:r>
              <a:rPr lang="sl-SI" sz="2500" b="1" dirty="0">
                <a:latin typeface="Relway"/>
              </a:rPr>
              <a:t> TRP</a:t>
            </a:r>
          </a:p>
          <a:p>
            <a:pPr>
              <a:buFont typeface="Arial" pitchFamily="34" charset="0"/>
              <a:buChar char="•"/>
            </a:pPr>
            <a:r>
              <a:rPr lang="sl-SI" sz="2500" b="1" i="1" dirty="0">
                <a:latin typeface="Relway"/>
              </a:rPr>
              <a:t> </a:t>
            </a:r>
            <a:r>
              <a:rPr lang="sl-SI" sz="2500" b="1" i="1" dirty="0" err="1">
                <a:latin typeface="Relway"/>
              </a:rPr>
              <a:t>Citizenship</a:t>
            </a:r>
            <a:r>
              <a:rPr lang="sl-SI" sz="2500" b="1" i="1" dirty="0">
                <a:latin typeface="Relway"/>
              </a:rPr>
              <a:t> – </a:t>
            </a:r>
            <a:r>
              <a:rPr lang="sl-SI" sz="2500" b="1" i="1" dirty="0" err="1">
                <a:latin typeface="Relway"/>
              </a:rPr>
              <a:t>after</a:t>
            </a:r>
            <a:r>
              <a:rPr lang="sl-SI" sz="2500" b="1" i="1" dirty="0">
                <a:latin typeface="Relway"/>
              </a:rPr>
              <a:t> 10 </a:t>
            </a:r>
            <a:r>
              <a:rPr lang="sl-SI" sz="2500" b="1" i="1" dirty="0" err="1">
                <a:latin typeface="Relway"/>
              </a:rPr>
              <a:t>years</a:t>
            </a:r>
            <a:r>
              <a:rPr lang="sl-SI" sz="2500" b="1" i="1" dirty="0">
                <a:latin typeface="Relway"/>
              </a:rPr>
              <a:t> </a:t>
            </a:r>
            <a:r>
              <a:rPr lang="sl-SI" sz="2500" b="1" i="1" dirty="0" err="1">
                <a:latin typeface="Relway"/>
              </a:rPr>
              <a:t>of</a:t>
            </a:r>
            <a:r>
              <a:rPr lang="sl-SI" sz="2500" b="1" i="1" dirty="0">
                <a:latin typeface="Relway"/>
              </a:rPr>
              <a:t> TRP</a:t>
            </a:r>
          </a:p>
        </p:txBody>
      </p:sp>
      <p:pic>
        <p:nvPicPr>
          <p:cNvPr id="28676" name="Picture 4" descr="Prikaži izvorno sliko"/>
          <p:cNvPicPr>
            <a:picLocks noChangeAspect="1" noChangeArrowheads="1"/>
          </p:cNvPicPr>
          <p:nvPr/>
        </p:nvPicPr>
        <p:blipFill>
          <a:blip r:embed="rId3" cstate="print"/>
          <a:srcRect l="2152" t="10514"/>
          <a:stretch>
            <a:fillRect/>
          </a:stretch>
        </p:blipFill>
        <p:spPr bwMode="auto">
          <a:xfrm>
            <a:off x="9658995" y="3410465"/>
            <a:ext cx="1923405" cy="2044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9020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2022" y="1186245"/>
            <a:ext cx="9646508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err="1">
                <a:latin typeface="Raleway" panose="020B0503030101060003" pitchFamily="34" charset="-18"/>
              </a:rPr>
              <a:t>Family</a:t>
            </a:r>
            <a:r>
              <a:rPr lang="sl-SI" sz="3200" b="1" dirty="0">
                <a:latin typeface="Raleway" panose="020B0503030101060003" pitchFamily="34" charset="-18"/>
              </a:rPr>
              <a:t> </a:t>
            </a:r>
            <a:r>
              <a:rPr lang="sl-SI" sz="3200" b="1" dirty="0" err="1">
                <a:latin typeface="Raleway" panose="020B0503030101060003" pitchFamily="34" charset="-18"/>
              </a:rPr>
              <a:t>Reunification</a:t>
            </a:r>
            <a:endParaRPr lang="sl-SI" sz="3200" b="1" baseline="30000" dirty="0">
              <a:latin typeface="Raleway" panose="020B0503030101060003" pitchFamily="34" charset="-18"/>
            </a:endParaRPr>
          </a:p>
          <a:p>
            <a:endParaRPr lang="sl-SI" sz="4000" b="1" baseline="30000" dirty="0">
              <a:latin typeface="Raleway" panose="020B0503030101060003" pitchFamily="34" charset="-18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436606" y="2042984"/>
            <a:ext cx="65490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2500" b="1" dirty="0">
                <a:latin typeface="Relway"/>
              </a:rPr>
              <a:t> Residence permit </a:t>
            </a:r>
            <a:r>
              <a:rPr lang="sl-SI" sz="2500" b="1" dirty="0" err="1">
                <a:latin typeface="Relway"/>
              </a:rPr>
              <a:t>for</a:t>
            </a: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Family</a:t>
            </a: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members</a:t>
            </a:r>
            <a:endParaRPr lang="sl-SI" sz="2500" b="1" dirty="0">
              <a:latin typeface="Relway"/>
            </a:endParaRPr>
          </a:p>
          <a:p>
            <a:pPr>
              <a:buFont typeface="Arial" pitchFamily="34" charset="0"/>
              <a:buChar char="•"/>
            </a:pP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Wife</a:t>
            </a:r>
            <a:r>
              <a:rPr lang="sl-SI" sz="2500" b="1" dirty="0">
                <a:latin typeface="Relway"/>
              </a:rPr>
              <a:t>/</a:t>
            </a:r>
            <a:r>
              <a:rPr lang="sl-SI" sz="2500" b="1" dirty="0" err="1">
                <a:latin typeface="Relway"/>
              </a:rPr>
              <a:t>husband</a:t>
            </a:r>
            <a:r>
              <a:rPr lang="sl-SI" sz="2500" b="1" dirty="0">
                <a:latin typeface="Relway"/>
              </a:rPr>
              <a:t>, </a:t>
            </a:r>
            <a:r>
              <a:rPr lang="sl-SI" sz="2500" b="1" dirty="0" err="1">
                <a:latin typeface="Relway"/>
              </a:rPr>
              <a:t>Children</a:t>
            </a:r>
            <a:r>
              <a:rPr lang="sl-SI" sz="2500" b="1" dirty="0">
                <a:latin typeface="Relway"/>
              </a:rPr>
              <a:t> – 18 </a:t>
            </a:r>
            <a:r>
              <a:rPr lang="sl-SI" sz="2500" b="1" dirty="0" err="1">
                <a:latin typeface="Relway"/>
              </a:rPr>
              <a:t>years</a:t>
            </a:r>
            <a:endParaRPr lang="sl-SI" sz="2500" b="1" dirty="0">
              <a:latin typeface="Relway"/>
            </a:endParaRPr>
          </a:p>
          <a:p>
            <a:pPr>
              <a:buFont typeface="Arial" pitchFamily="34" charset="0"/>
              <a:buChar char="•"/>
            </a:pP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After</a:t>
            </a:r>
            <a:r>
              <a:rPr lang="sl-SI" sz="2500" b="1" dirty="0">
                <a:latin typeface="Relway"/>
              </a:rPr>
              <a:t> 1 RP </a:t>
            </a:r>
            <a:r>
              <a:rPr lang="sl-SI" sz="2500" b="1" dirty="0" err="1">
                <a:latin typeface="Relway"/>
              </a:rPr>
              <a:t>Prolongation</a:t>
            </a:r>
            <a:r>
              <a:rPr lang="sl-SI" sz="2500" b="1" dirty="0">
                <a:latin typeface="Relway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sl-SI" sz="2500" b="1" dirty="0">
                <a:latin typeface="Relway"/>
              </a:rPr>
              <a:t> Min. 385 EUR/</a:t>
            </a:r>
            <a:r>
              <a:rPr lang="sl-SI" sz="2500" b="1" dirty="0" err="1">
                <a:latin typeface="Relway"/>
              </a:rPr>
              <a:t>month</a:t>
            </a:r>
            <a:r>
              <a:rPr lang="sl-SI" sz="2500" b="1" dirty="0">
                <a:latin typeface="Relway"/>
              </a:rPr>
              <a:t>/</a:t>
            </a:r>
            <a:r>
              <a:rPr lang="sl-SI" sz="2500" b="1" dirty="0" err="1">
                <a:latin typeface="Relway"/>
              </a:rPr>
              <a:t>Family</a:t>
            </a:r>
            <a:r>
              <a:rPr lang="sl-SI" sz="2500" b="1" dirty="0">
                <a:latin typeface="Relway"/>
              </a:rPr>
              <a:t> </a:t>
            </a:r>
            <a:r>
              <a:rPr lang="sl-SI" sz="2500" b="1" dirty="0" err="1">
                <a:latin typeface="Relway"/>
              </a:rPr>
              <a:t>member</a:t>
            </a:r>
            <a:endParaRPr lang="sl-SI" sz="2500" b="1" dirty="0">
              <a:latin typeface="Relway"/>
            </a:endParaRPr>
          </a:p>
        </p:txBody>
      </p:sp>
      <p:pic>
        <p:nvPicPr>
          <p:cNvPr id="31746" name="Picture 2" descr="Slikovni rezultati za family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9185" y="2727303"/>
            <a:ext cx="1954770" cy="2635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9020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467</Words>
  <Application>Microsoft Office PowerPoint</Application>
  <PresentationFormat>Widescreen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Raleway</vt:lpstr>
      <vt:lpstr>Relway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Aysun Deniz ( Yapi Merkezi Insaat )</cp:lastModifiedBy>
  <cp:revision>43</cp:revision>
  <dcterms:created xsi:type="dcterms:W3CDTF">2019-09-27T12:23:43Z</dcterms:created>
  <dcterms:modified xsi:type="dcterms:W3CDTF">2019-10-17T11:26:20Z</dcterms:modified>
</cp:coreProperties>
</file>