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672" r:id="rId5"/>
    <p:sldMasterId id="2147483750" r:id="rId6"/>
    <p:sldMasterId id="2147483753" r:id="rId7"/>
  </p:sldMasterIdLst>
  <p:notesMasterIdLst>
    <p:notesMasterId r:id="rId26"/>
  </p:notesMasterIdLst>
  <p:handoutMasterIdLst>
    <p:handoutMasterId r:id="rId27"/>
  </p:handoutMasterIdLst>
  <p:sldIdLst>
    <p:sldId id="325" r:id="rId8"/>
    <p:sldId id="353" r:id="rId9"/>
    <p:sldId id="361" r:id="rId10"/>
    <p:sldId id="363" r:id="rId11"/>
    <p:sldId id="365" r:id="rId12"/>
    <p:sldId id="439" r:id="rId13"/>
    <p:sldId id="406" r:id="rId14"/>
    <p:sldId id="436" r:id="rId15"/>
    <p:sldId id="437" r:id="rId16"/>
    <p:sldId id="440" r:id="rId17"/>
    <p:sldId id="345" r:id="rId18"/>
    <p:sldId id="447" r:id="rId19"/>
    <p:sldId id="441" r:id="rId20"/>
    <p:sldId id="445" r:id="rId21"/>
    <p:sldId id="449" r:id="rId22"/>
    <p:sldId id="450" r:id="rId23"/>
    <p:sldId id="299" r:id="rId24"/>
    <p:sldId id="32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2160" userDrawn="1">
          <p15:clr>
            <a:srgbClr val="A4A3A4"/>
          </p15:clr>
        </p15:guide>
        <p15:guide id="5" orient="horz" pos="3362" userDrawn="1">
          <p15:clr>
            <a:srgbClr val="A4A3A4"/>
          </p15:clr>
        </p15:guide>
        <p15:guide id="6" pos="3840">
          <p15:clr>
            <a:srgbClr val="A4A3A4"/>
          </p15:clr>
        </p15:guide>
        <p15:guide id="7" pos="5042" userDrawn="1">
          <p15:clr>
            <a:srgbClr val="A4A3A4"/>
          </p15:clr>
        </p15:guide>
        <p15:guide id="8" pos="3704" userDrawn="1">
          <p15:clr>
            <a:srgbClr val="A4A3A4"/>
          </p15:clr>
        </p15:guide>
        <p15:guide id="9" orient="horz" pos="3589" userDrawn="1">
          <p15:clr>
            <a:srgbClr val="A4A3A4"/>
          </p15:clr>
        </p15:guide>
        <p15:guide id="10" orient="horz" pos="1729" userDrawn="1">
          <p15:clr>
            <a:srgbClr val="A4A3A4"/>
          </p15:clr>
        </p15:guide>
        <p15:guide id="11" pos="39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ata Kohlase" initials="DK" lastIdx="1" clrIdx="0">
    <p:extLst>
      <p:ext uri="{19B8F6BF-5375-455C-9EA6-DF929625EA0E}">
        <p15:presenceInfo xmlns:p15="http://schemas.microsoft.com/office/powerpoint/2012/main" userId="S::donata.kohlase@cmslegal.com::e0043f0c-5590-4325-8066-3928f253e6b4" providerId="AD"/>
      </p:ext>
    </p:extLst>
  </p:cmAuthor>
  <p:cmAuthor id="2" name="Donata" initials="D" lastIdx="1" clrIdx="1">
    <p:extLst>
      <p:ext uri="{19B8F6BF-5375-455C-9EA6-DF929625EA0E}">
        <p15:presenceInfo xmlns:p15="http://schemas.microsoft.com/office/powerpoint/2012/main" userId="Donata" providerId="None"/>
      </p:ext>
    </p:extLst>
  </p:cmAuthor>
  <p:cmAuthor id="3" name="Jandl Dunja" initials="JD" lastIdx="4" clrIdx="2">
    <p:extLst>
      <p:ext uri="{19B8F6BF-5375-455C-9EA6-DF929625EA0E}">
        <p15:presenceInfo xmlns:p15="http://schemas.microsoft.com/office/powerpoint/2012/main" userId="S::Dunja.Jandl@cms-rrh.com::2aef2332-05a7-4965-a37c-97628bb7a1cd" providerId="AD"/>
      </p:ext>
    </p:extLst>
  </p:cmAuthor>
  <p:cmAuthor id="4" name="Valentič Nina" initials="VN" lastIdx="1" clrIdx="3">
    <p:extLst>
      <p:ext uri="{19B8F6BF-5375-455C-9EA6-DF929625EA0E}">
        <p15:presenceInfo xmlns:p15="http://schemas.microsoft.com/office/powerpoint/2012/main" userId="S::nina.valentic@cms-rrh.com::6d6fc3d1-061b-478b-8c6b-1e4424e1d7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CCE3"/>
    <a:srgbClr val="004D90"/>
    <a:srgbClr val="FBBA00"/>
    <a:srgbClr val="422373"/>
    <a:srgbClr val="E50071"/>
    <a:srgbClr val="EC6602"/>
    <a:srgbClr val="FFFFFF"/>
    <a:srgbClr val="FCC833"/>
    <a:srgbClr val="FEF0E8"/>
    <a:srgbClr val="ED66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11B3D-0314-4B57-A22A-510FDDC488CD}" v="48" dt="2021-09-28T06:13:53.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03" autoAdjust="0"/>
    <p:restoredTop sz="90553" autoAdjust="0"/>
  </p:normalViewPr>
  <p:slideViewPr>
    <p:cSldViewPr snapToGrid="0" showGuides="1">
      <p:cViewPr varScale="1">
        <p:scale>
          <a:sx n="60" d="100"/>
          <a:sy n="60" d="100"/>
        </p:scale>
        <p:origin x="392" y="52"/>
      </p:cViewPr>
      <p:guideLst>
        <p:guide orient="horz" pos="2160"/>
        <p:guide orient="horz" pos="3362"/>
        <p:guide pos="3840"/>
        <p:guide pos="5042"/>
        <p:guide pos="3704"/>
        <p:guide orient="horz" pos="3589"/>
        <p:guide orient="horz" pos="1729"/>
        <p:guide pos="3940"/>
      </p:guideLst>
    </p:cSldViewPr>
  </p:slideViewPr>
  <p:notesTextViewPr>
    <p:cViewPr>
      <p:scale>
        <a:sx n="3" d="2"/>
        <a:sy n="3" d="2"/>
      </p:scale>
      <p:origin x="0" y="0"/>
    </p:cViewPr>
  </p:notesTextViewPr>
  <p:sorterViewPr>
    <p:cViewPr>
      <p:scale>
        <a:sx n="1" d="1"/>
        <a:sy n="1" d="1"/>
      </p:scale>
      <p:origin x="0" y="0"/>
    </p:cViewPr>
  </p:sorterViewPr>
  <p:notesViewPr>
    <p:cSldViewPr snapToGrid="0">
      <p:cViewPr varScale="1">
        <p:scale>
          <a:sx n="120" d="100"/>
          <a:sy n="120" d="100"/>
        </p:scale>
        <p:origin x="4962" y="12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EFCF32-C436-4EC2-B584-B5ACB3118E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F6573D60-E5B7-4578-9356-BF211982EC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D09133-A480-49D4-8D19-6FDAC2197C0E}" type="datetimeFigureOut">
              <a:rPr lang="de-DE" smtClean="0"/>
              <a:t>27.09.2021</a:t>
            </a:fld>
            <a:endParaRPr lang="de-DE"/>
          </a:p>
        </p:txBody>
      </p:sp>
      <p:sp>
        <p:nvSpPr>
          <p:cNvPr id="4" name="Footer Placeholder 3">
            <a:extLst>
              <a:ext uri="{FF2B5EF4-FFF2-40B4-BE49-F238E27FC236}">
                <a16:creationId xmlns:a16="http://schemas.microsoft.com/office/drawing/2014/main" id="{56EFC9E6-3C78-471E-A1DD-FDCC002AD7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312B6D26-86F6-483C-8150-571A3AAAC9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6CA225-2081-422C-83F4-2EF2C431458B}" type="slidenum">
              <a:rPr lang="de-DE" smtClean="0"/>
              <a:t>‹#›</a:t>
            </a:fld>
            <a:endParaRPr lang="de-DE"/>
          </a:p>
        </p:txBody>
      </p:sp>
    </p:spTree>
    <p:extLst>
      <p:ext uri="{BB962C8B-B14F-4D97-AF65-F5344CB8AC3E}">
        <p14:creationId xmlns:p14="http://schemas.microsoft.com/office/powerpoint/2010/main" val="2753318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B0161-0FB6-4972-81DB-1B93872F1307}" type="datetimeFigureOut">
              <a:rPr lang="de-DE" smtClean="0"/>
              <a:t>27.09.2021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BDFE4-FB5C-4C30-A373-85019434EEC5}" type="slidenum">
              <a:rPr lang="de-DE" smtClean="0"/>
              <a:t>‹#›</a:t>
            </a:fld>
            <a:endParaRPr lang="de-DE"/>
          </a:p>
        </p:txBody>
      </p:sp>
    </p:spTree>
    <p:extLst>
      <p:ext uri="{BB962C8B-B14F-4D97-AF65-F5344CB8AC3E}">
        <p14:creationId xmlns:p14="http://schemas.microsoft.com/office/powerpoint/2010/main" val="80190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9BDFE4-FB5C-4C30-A373-85019434EEC5}" type="slidenum">
              <a:rPr lang="de-DE" smtClean="0"/>
              <a:t>1</a:t>
            </a:fld>
            <a:endParaRPr lang="de-DE"/>
          </a:p>
        </p:txBody>
      </p:sp>
    </p:spTree>
    <p:extLst>
      <p:ext uri="{BB962C8B-B14F-4D97-AF65-F5344CB8AC3E}">
        <p14:creationId xmlns:p14="http://schemas.microsoft.com/office/powerpoint/2010/main" val="13538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4C9BDFE4-FB5C-4C30-A373-85019434EEC5}" type="slidenum">
              <a:rPr lang="de-DE" smtClean="0"/>
              <a:t>5</a:t>
            </a:fld>
            <a:endParaRPr lang="de-DE"/>
          </a:p>
        </p:txBody>
      </p:sp>
    </p:spTree>
    <p:extLst>
      <p:ext uri="{BB962C8B-B14F-4D97-AF65-F5344CB8AC3E}">
        <p14:creationId xmlns:p14="http://schemas.microsoft.com/office/powerpoint/2010/main" val="2067579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4C9BDFE4-FB5C-4C30-A373-85019434EEC5}" type="slidenum">
              <a:rPr lang="de-DE" smtClean="0"/>
              <a:t>8</a:t>
            </a:fld>
            <a:endParaRPr lang="de-DE"/>
          </a:p>
        </p:txBody>
      </p:sp>
    </p:spTree>
    <p:extLst>
      <p:ext uri="{BB962C8B-B14F-4D97-AF65-F5344CB8AC3E}">
        <p14:creationId xmlns:p14="http://schemas.microsoft.com/office/powerpoint/2010/main" val="32665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4C9BDFE4-FB5C-4C30-A373-85019434EEC5}" type="slidenum">
              <a:rPr lang="de-DE" smtClean="0"/>
              <a:t>9</a:t>
            </a:fld>
            <a:endParaRPr lang="de-DE"/>
          </a:p>
        </p:txBody>
      </p:sp>
    </p:spTree>
    <p:extLst>
      <p:ext uri="{BB962C8B-B14F-4D97-AF65-F5344CB8AC3E}">
        <p14:creationId xmlns:p14="http://schemas.microsoft.com/office/powerpoint/2010/main" val="3370324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4C9BDFE4-FB5C-4C30-A373-85019434EEC5}" type="slidenum">
              <a:rPr lang="de-DE" smtClean="0"/>
              <a:t>17</a:t>
            </a:fld>
            <a:endParaRPr lang="de-DE"/>
          </a:p>
        </p:txBody>
      </p:sp>
    </p:spTree>
    <p:extLst>
      <p:ext uri="{BB962C8B-B14F-4D97-AF65-F5344CB8AC3E}">
        <p14:creationId xmlns:p14="http://schemas.microsoft.com/office/powerpoint/2010/main" val="375591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tter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4624-3BD1-4B08-B4B7-E81E75246994}"/>
              </a:ext>
            </a:extLst>
          </p:cNvPr>
          <p:cNvSpPr>
            <a:spLocks noGrp="1"/>
          </p:cNvSpPr>
          <p:nvPr>
            <p:ph type="title"/>
          </p:nvPr>
        </p:nvSpPr>
        <p:spPr>
          <a:xfrm>
            <a:off x="594000" y="2412000"/>
            <a:ext cx="3960000" cy="1440000"/>
          </a:xfrm>
        </p:spPr>
        <p:txBody>
          <a:bodyPr/>
          <a:lstStyle/>
          <a:p>
            <a:r>
              <a:rPr lang="en-US" dirty="0"/>
              <a:t>Click to edit Master title style</a:t>
            </a:r>
            <a:endParaRPr lang="de-DE" dirty="0"/>
          </a:p>
        </p:txBody>
      </p:sp>
      <p:sp>
        <p:nvSpPr>
          <p:cNvPr id="3" name="Footer Placeholder 2">
            <a:extLst>
              <a:ext uri="{FF2B5EF4-FFF2-40B4-BE49-F238E27FC236}">
                <a16:creationId xmlns:a16="http://schemas.microsoft.com/office/drawing/2014/main" id="{4291DB89-BFC9-4D18-B2AB-A101A7B60A0C}"/>
              </a:ext>
            </a:extLst>
          </p:cNvPr>
          <p:cNvSpPr>
            <a:spLocks noGrp="1"/>
          </p:cNvSpPr>
          <p:nvPr>
            <p:ph type="ftr" sz="quarter" idx="10"/>
          </p:nvPr>
        </p:nvSpPr>
        <p:spPr>
          <a:xfrm>
            <a:off x="594000" y="6264000"/>
            <a:ext cx="3960000" cy="594000"/>
          </a:xfrm>
        </p:spPr>
        <p:txBody>
          <a:bodyPr/>
          <a:lstStyle/>
          <a:p>
            <a:r>
              <a:rPr lang="en-GB"/>
              <a:t>CMS example slides | July 2021</a:t>
            </a:r>
            <a:endParaRPr lang="de-DE" dirty="0"/>
          </a:p>
        </p:txBody>
      </p:sp>
      <p:sp>
        <p:nvSpPr>
          <p:cNvPr id="6" name="Text Placeholder 5">
            <a:extLst>
              <a:ext uri="{FF2B5EF4-FFF2-40B4-BE49-F238E27FC236}">
                <a16:creationId xmlns:a16="http://schemas.microsoft.com/office/drawing/2014/main" id="{DA2BE35B-C994-4209-BBA2-1DB725528453}"/>
              </a:ext>
            </a:extLst>
          </p:cNvPr>
          <p:cNvSpPr>
            <a:spLocks noGrp="1"/>
          </p:cNvSpPr>
          <p:nvPr>
            <p:ph type="body" sz="quarter" idx="12"/>
          </p:nvPr>
        </p:nvSpPr>
        <p:spPr>
          <a:xfrm>
            <a:off x="594000" y="4212000"/>
            <a:ext cx="3960000" cy="900000"/>
          </a:xfrm>
        </p:spPr>
        <p:txBody>
          <a:bodyPr/>
          <a:lstStyle/>
          <a:p>
            <a:pPr lvl="0"/>
            <a:r>
              <a:rPr lang="en-US" dirty="0"/>
              <a:t>Click to edit Master text styles</a:t>
            </a:r>
          </a:p>
        </p:txBody>
      </p:sp>
      <p:sp>
        <p:nvSpPr>
          <p:cNvPr id="5" name="Date Placeholder 2">
            <a:extLst>
              <a:ext uri="{FF2B5EF4-FFF2-40B4-BE49-F238E27FC236}">
                <a16:creationId xmlns:a16="http://schemas.microsoft.com/office/drawing/2014/main" id="{276A685A-1978-4660-997E-FC40203392B1}"/>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de-DE"/>
              <a:t>CMS Legal Services</a:t>
            </a:r>
            <a:endParaRPr lang="en-GB" dirty="0"/>
          </a:p>
        </p:txBody>
      </p:sp>
    </p:spTree>
    <p:extLst>
      <p:ext uri="{BB962C8B-B14F-4D97-AF65-F5344CB8AC3E}">
        <p14:creationId xmlns:p14="http://schemas.microsoft.com/office/powerpoint/2010/main" val="141122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a:t>CMS FF Template</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dirty="0"/>
          </a:p>
        </p:txBody>
      </p:sp>
    </p:spTree>
    <p:extLst>
      <p:ext uri="{BB962C8B-B14F-4D97-AF65-F5344CB8AC3E}">
        <p14:creationId xmlns:p14="http://schemas.microsoft.com/office/powerpoint/2010/main" val="131772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attern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rgbClr val="00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Freeform 5">
            <a:extLst>
              <a:ext uri="{FF2B5EF4-FFF2-40B4-BE49-F238E27FC236}">
                <a16:creationId xmlns:a16="http://schemas.microsoft.com/office/drawing/2014/main" id="{7B4A80CB-E65B-4FE4-9627-2165719E1C3F}"/>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48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4">
            <a:extLst>
              <a:ext uri="{FF2B5EF4-FFF2-40B4-BE49-F238E27FC236}">
                <a16:creationId xmlns:a16="http://schemas.microsoft.com/office/drawing/2014/main" id="{2BD6D8D8-FD2C-472D-A5B0-6D7AD4B0D05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de-DE"/>
              <a:t>CMS FF Template</a:t>
            </a:r>
            <a:endParaRPr lang="de-DE" dirty="0"/>
          </a:p>
        </p:txBody>
      </p:sp>
      <p:sp>
        <p:nvSpPr>
          <p:cNvPr id="12" name="Slide Number Placeholder 5">
            <a:extLst>
              <a:ext uri="{FF2B5EF4-FFF2-40B4-BE49-F238E27FC236}">
                <a16:creationId xmlns:a16="http://schemas.microsoft.com/office/drawing/2014/main" id="{3E2D9EA3-0FAE-4C68-9869-FD1C4B2CC0CD}"/>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ED46DEB6-D2C9-48B1-A4E6-4B20B42F5A5E}"/>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dirty="0"/>
          </a:p>
        </p:txBody>
      </p:sp>
    </p:spTree>
    <p:extLst>
      <p:ext uri="{BB962C8B-B14F-4D97-AF65-F5344CB8AC3E}">
        <p14:creationId xmlns:p14="http://schemas.microsoft.com/office/powerpoint/2010/main" val="571605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two content picture ">
    <p:spTree>
      <p:nvGrpSpPr>
        <p:cNvPr id="1" name=""/>
        <p:cNvGrpSpPr/>
        <p:nvPr/>
      </p:nvGrpSpPr>
      <p:grpSpPr>
        <a:xfrm>
          <a:off x="0" y="0"/>
          <a:ext cx="0" cy="0"/>
          <a:chOff x="0" y="0"/>
          <a:chExt cx="0" cy="0"/>
        </a:xfrm>
      </p:grpSpPr>
      <p:sp>
        <p:nvSpPr>
          <p:cNvPr id="2" name="Title 1"/>
          <p:cNvSpPr>
            <a:spLocks noGrp="1"/>
          </p:cNvSpPr>
          <p:nvPr>
            <p:ph type="title"/>
          </p:nvPr>
        </p:nvSpPr>
        <p:spPr>
          <a:xfrm>
            <a:off x="593999" y="594000"/>
            <a:ext cx="7959001" cy="900000"/>
          </a:xfrm>
        </p:spPr>
        <p:txBody>
          <a:bodyPr anchor="t"/>
          <a:lstStyle>
            <a:lvl1pPr>
              <a:defRPr sz="3200" b="0"/>
            </a:lvl1pPr>
          </a:lstStyle>
          <a:p>
            <a:r>
              <a:rPr lang="en-US" dirty="0"/>
              <a:t>Click to edit Master title style</a:t>
            </a:r>
          </a:p>
        </p:txBody>
      </p:sp>
      <p:sp>
        <p:nvSpPr>
          <p:cNvPr id="10" name="Content Placeholder 9">
            <a:extLst>
              <a:ext uri="{FF2B5EF4-FFF2-40B4-BE49-F238E27FC236}">
                <a16:creationId xmlns:a16="http://schemas.microsoft.com/office/drawing/2014/main" id="{2A867146-CBEA-4E33-8E7E-4D0DB6273574}"/>
              </a:ext>
            </a:extLst>
          </p:cNvPr>
          <p:cNvSpPr>
            <a:spLocks noGrp="1"/>
          </p:cNvSpPr>
          <p:nvPr>
            <p:ph sz="quarter" idx="13"/>
          </p:nvPr>
        </p:nvSpPr>
        <p:spPr>
          <a:xfrm>
            <a:off x="8952000" y="0"/>
            <a:ext cx="3240000" cy="6858000"/>
          </a:xfrm>
          <a:prstGeom prst="rect">
            <a:avLst/>
          </a:prstGeom>
          <a:solidFill>
            <a:srgbClr val="FCCF4D"/>
          </a:solidFill>
        </p:spPr>
        <p:txBody>
          <a:bodyPr lIns="684000" tIns="540000" rIns="540000" bIns="540000"/>
          <a:lstStyle>
            <a:lvl1pPr marL="0" indent="0">
              <a:buNone/>
              <a:defRPr>
                <a:solidFill>
                  <a:schemeClr val="bg1"/>
                </a:solidFill>
              </a:defRPr>
            </a:lvl1pPr>
          </a:lstStyle>
          <a:p>
            <a:pPr lvl="0"/>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8" name="Text Placeholder 4">
            <a:extLst>
              <a:ext uri="{FF2B5EF4-FFF2-40B4-BE49-F238E27FC236}">
                <a16:creationId xmlns:a16="http://schemas.microsoft.com/office/drawing/2014/main" id="{BDC2E17C-3C43-448A-81E4-FD6D4F6A9F3E}"/>
              </a:ext>
            </a:extLst>
          </p:cNvPr>
          <p:cNvSpPr>
            <a:spLocks noGrp="1"/>
          </p:cNvSpPr>
          <p:nvPr>
            <p:ph type="body" sz="quarter" idx="15"/>
          </p:nvPr>
        </p:nvSpPr>
        <p:spPr>
          <a:xfrm>
            <a:off x="4773000" y="1800000"/>
            <a:ext cx="378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4">
            <a:extLst>
              <a:ext uri="{FF2B5EF4-FFF2-40B4-BE49-F238E27FC236}">
                <a16:creationId xmlns:a16="http://schemas.microsoft.com/office/drawing/2014/main" id="{C361F9EE-701C-4DB3-B4E6-CC4BA7A709DF}"/>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endParaRPr lang="de-DE" dirty="0"/>
          </a:p>
        </p:txBody>
      </p:sp>
      <p:sp>
        <p:nvSpPr>
          <p:cNvPr id="12" name="Slide Number Placeholder 5">
            <a:extLst>
              <a:ext uri="{FF2B5EF4-FFF2-40B4-BE49-F238E27FC236}">
                <a16:creationId xmlns:a16="http://schemas.microsoft.com/office/drawing/2014/main" id="{97B4EA2B-D5DF-4A2F-A6E8-0EEFDBCF3F53}"/>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6DFDAFC9-979F-4877-B720-B8C356553BB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dirty="0"/>
          </a:p>
        </p:txBody>
      </p:sp>
    </p:spTree>
    <p:extLst>
      <p:ext uri="{BB962C8B-B14F-4D97-AF65-F5344CB8AC3E}">
        <p14:creationId xmlns:p14="http://schemas.microsoft.com/office/powerpoint/2010/main" val="1906061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1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endParaRPr lang="de-DE" dirty="0"/>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spTree>
    <p:extLst>
      <p:ext uri="{BB962C8B-B14F-4D97-AF65-F5344CB8AC3E}">
        <p14:creationId xmlns:p14="http://schemas.microsoft.com/office/powerpoint/2010/main" val="2404343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de-DE"/>
              <a:t>CMS FF Template</a:t>
            </a:r>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spTree>
    <p:extLst>
      <p:ext uri="{BB962C8B-B14F-4D97-AF65-F5344CB8AC3E}">
        <p14:creationId xmlns:p14="http://schemas.microsoft.com/office/powerpoint/2010/main" val="1707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3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a:t>CMS FF Template</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dirty="0"/>
          </a:p>
        </p:txBody>
      </p:sp>
    </p:spTree>
    <p:extLst>
      <p:ext uri="{BB962C8B-B14F-4D97-AF65-F5344CB8AC3E}">
        <p14:creationId xmlns:p14="http://schemas.microsoft.com/office/powerpoint/2010/main" val="2126396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supergraphic half right">
    <p:spTree>
      <p:nvGrpSpPr>
        <p:cNvPr id="1" name=""/>
        <p:cNvGrpSpPr/>
        <p:nvPr/>
      </p:nvGrpSpPr>
      <p:grpSpPr>
        <a:xfrm>
          <a:off x="0" y="0"/>
          <a:ext cx="0" cy="0"/>
          <a:chOff x="0" y="0"/>
          <a:chExt cx="0" cy="0"/>
        </a:xfrm>
      </p:grpSpPr>
      <p:pic>
        <p:nvPicPr>
          <p:cNvPr id="4" name="Slika 3">
            <a:extLst>
              <a:ext uri="{FF2B5EF4-FFF2-40B4-BE49-F238E27FC236}">
                <a16:creationId xmlns:a16="http://schemas.microsoft.com/office/drawing/2014/main" id="{9E040DFA-0060-4088-AEFE-EC2AE42281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646" t="12867" r="3826" b="18675"/>
          <a:stretch/>
        </p:blipFill>
        <p:spPr>
          <a:xfrm>
            <a:off x="6096000" y="0"/>
            <a:ext cx="6096000" cy="6858000"/>
          </a:xfrm>
          <a:prstGeom prst="rect">
            <a:avLst/>
          </a:prstGeom>
        </p:spPr>
      </p:pic>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7" name="Footer Placeholder 4">
            <a:extLst>
              <a:ext uri="{FF2B5EF4-FFF2-40B4-BE49-F238E27FC236}">
                <a16:creationId xmlns:a16="http://schemas.microsoft.com/office/drawing/2014/main" id="{2C01CEB7-D35E-4DB6-A1AD-FB3AE28EB620}"/>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endParaRPr lang="de-DE" dirty="0"/>
          </a:p>
        </p:txBody>
      </p:sp>
      <p:sp>
        <p:nvSpPr>
          <p:cNvPr id="18" name="Slide Number Placeholder 5">
            <a:extLst>
              <a:ext uri="{FF2B5EF4-FFF2-40B4-BE49-F238E27FC236}">
                <a16:creationId xmlns:a16="http://schemas.microsoft.com/office/drawing/2014/main" id="{9B9FA291-AC87-4C10-A5EA-2DA9A458D10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9" name="Date Placeholder 2">
            <a:extLst>
              <a:ext uri="{FF2B5EF4-FFF2-40B4-BE49-F238E27FC236}">
                <a16:creationId xmlns:a16="http://schemas.microsoft.com/office/drawing/2014/main" id="{8D762BC1-160B-43F5-A5AE-FE263DC4E286}"/>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en-US"/>
              <a:t>CMS Firm</a:t>
            </a:r>
            <a:endParaRPr lang="en-GB" dirty="0"/>
          </a:p>
        </p:txBody>
      </p:sp>
    </p:spTree>
    <p:extLst>
      <p:ext uri="{BB962C8B-B14F-4D97-AF65-F5344CB8AC3E}">
        <p14:creationId xmlns:p14="http://schemas.microsoft.com/office/powerpoint/2010/main" val="3970056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heading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B2BA884-C465-4DC1-BA1B-066A05FFA4B9}"/>
              </a:ext>
            </a:extLst>
          </p:cNvPr>
          <p:cNvSpPr>
            <a:spLocks noGrp="1"/>
          </p:cNvSpPr>
          <p:nvPr>
            <p:ph type="title"/>
          </p:nvPr>
        </p:nvSpPr>
        <p:spPr/>
        <p:txBody>
          <a:bodyPr/>
          <a:lstStyle/>
          <a:p>
            <a:r>
              <a:rPr lang="de-DE"/>
              <a:t>Mastertitelformat bearbeiten</a:t>
            </a:r>
          </a:p>
        </p:txBody>
      </p:sp>
      <p:sp>
        <p:nvSpPr>
          <p:cNvPr id="6" name="Überschrift 1">
            <a:extLst>
              <a:ext uri="{FF2B5EF4-FFF2-40B4-BE49-F238E27FC236}">
                <a16:creationId xmlns:a16="http://schemas.microsoft.com/office/drawing/2014/main" id="{6FBB7E06-FEBC-4BB6-A804-C2523DE2CF7D}"/>
              </a:ext>
            </a:extLst>
          </p:cNvPr>
          <p:cNvSpPr>
            <a:spLocks noGrp="1"/>
          </p:cNvSpPr>
          <p:nvPr>
            <p:ph type="body" sz="quarter" idx="7"/>
          </p:nvPr>
        </p:nvSpPr>
        <p:spPr>
          <a:xfrm>
            <a:off x="594350" y="1799582"/>
            <a:ext cx="11016000" cy="486000"/>
          </a:xfrm>
          <a:prstGeom prst="rect">
            <a:avLst/>
          </a:prstGeom>
        </p:spPr>
        <p:txBody>
          <a:bodyPr bIns="108000" anchor="b" anchorCtr="0"/>
          <a:lstStyle>
            <a:lvl1pPr marL="0" indent="0">
              <a:buNone/>
              <a:defRPr sz="1600" b="1">
                <a:solidFill>
                  <a:schemeClr val="accent1"/>
                </a:solidFill>
              </a:defRPr>
            </a:lvl1pPr>
          </a:lstStyle>
          <a:p>
            <a:pPr lvl="0"/>
            <a:r>
              <a:rPr lang="de-DE" dirty="0"/>
              <a:t>Mastertextformat bearbeiten</a:t>
            </a:r>
          </a:p>
        </p:txBody>
      </p:sp>
      <p:sp>
        <p:nvSpPr>
          <p:cNvPr id="2" name="Datumsplatzhalter 1">
            <a:extLst>
              <a:ext uri="{FF2B5EF4-FFF2-40B4-BE49-F238E27FC236}">
                <a16:creationId xmlns:a16="http://schemas.microsoft.com/office/drawing/2014/main" id="{1268FE18-C786-4DE2-A9B5-5973F1774973}"/>
              </a:ext>
            </a:extLst>
          </p:cNvPr>
          <p:cNvSpPr>
            <a:spLocks noGrp="1"/>
          </p:cNvSpPr>
          <p:nvPr>
            <p:ph type="dt" sz="half" idx="2"/>
          </p:nvPr>
        </p:nvSpPr>
        <p:spPr/>
        <p:txBody>
          <a:bodyPr/>
          <a:lstStyle/>
          <a:p>
            <a:fld id="{4C8E9BA3-4216-4BC9-850A-173BE3FBE95F}" type="datetime1">
              <a:rPr lang="de-DE" smtClean="0"/>
              <a:t>27.09.2021</a:t>
            </a:fld>
            <a:endParaRPr lang="de-DE" dirty="0"/>
          </a:p>
        </p:txBody>
      </p:sp>
      <p:sp>
        <p:nvSpPr>
          <p:cNvPr id="8" name="Fußzeilenplatzhalter 1">
            <a:extLst>
              <a:ext uri="{FF2B5EF4-FFF2-40B4-BE49-F238E27FC236}">
                <a16:creationId xmlns:a16="http://schemas.microsoft.com/office/drawing/2014/main" id="{3E9E86A5-C357-4ADF-833A-4D430E83DAE9}"/>
              </a:ext>
            </a:extLst>
          </p:cNvPr>
          <p:cNvSpPr>
            <a:spLocks noGrp="1"/>
          </p:cNvSpPr>
          <p:nvPr>
            <p:ph type="ftr" sz="quarter" idx="3"/>
          </p:nvPr>
        </p:nvSpPr>
        <p:spPr>
          <a:xfrm>
            <a:off x="1747607" y="6262688"/>
            <a:ext cx="4140000" cy="594000"/>
          </a:xfrm>
          <a:prstGeom prst="rect">
            <a:avLst/>
          </a:prstGeom>
        </p:spPr>
        <p:txBody>
          <a:bodyPr/>
          <a:lstStyle/>
          <a:p>
            <a:r>
              <a:rPr lang="de-DE" dirty="0"/>
              <a:t>| Digital </a:t>
            </a:r>
            <a:r>
              <a:rPr lang="de-DE" dirty="0" err="1"/>
              <a:t>Product</a:t>
            </a:r>
            <a:r>
              <a:rPr lang="de-DE" dirty="0"/>
              <a:t> und </a:t>
            </a:r>
            <a:r>
              <a:rPr lang="de-DE" dirty="0" err="1"/>
              <a:t>Process</a:t>
            </a:r>
            <a:r>
              <a:rPr lang="de-DE" dirty="0"/>
              <a:t> Solutions </a:t>
            </a:r>
            <a:r>
              <a:rPr lang="de-DE" dirty="0" err="1"/>
              <a:t>from</a:t>
            </a:r>
            <a:r>
              <a:rPr lang="de-DE" dirty="0"/>
              <a:t> CMS</a:t>
            </a:r>
          </a:p>
        </p:txBody>
      </p:sp>
      <p:sp>
        <p:nvSpPr>
          <p:cNvPr id="9" name="Foliennummernplatzhalter 1">
            <a:extLst>
              <a:ext uri="{FF2B5EF4-FFF2-40B4-BE49-F238E27FC236}">
                <a16:creationId xmlns:a16="http://schemas.microsoft.com/office/drawing/2014/main" id="{1D14CF58-23FE-4045-95CF-E011C9B6B6B6}"/>
              </a:ext>
            </a:extLst>
          </p:cNvPr>
          <p:cNvSpPr>
            <a:spLocks noGrp="1"/>
          </p:cNvSpPr>
          <p:nvPr>
            <p:ph type="sldNum" sz="quarter" idx="4"/>
          </p:nvPr>
        </p:nvSpPr>
        <p:spPr/>
        <p:txBody>
          <a:bodyPr/>
          <a:lstStyle/>
          <a:p>
            <a:pPr defTabSz="457200"/>
            <a:fld id="{C59E9118-33B1-4D54-B9F3-5B7DAEA597CD}" type="slidenum">
              <a:rPr lang="de-DE" smtClean="0"/>
              <a:pPr defTabSz="457200"/>
              <a:t>‹#›</a:t>
            </a:fld>
            <a:endParaRPr lang="de-DE" dirty="0"/>
          </a:p>
        </p:txBody>
      </p:sp>
      <p:sp>
        <p:nvSpPr>
          <p:cNvPr id="12" name="Inhaltsplatzhalter 1">
            <a:extLst>
              <a:ext uri="{FF2B5EF4-FFF2-40B4-BE49-F238E27FC236}">
                <a16:creationId xmlns:a16="http://schemas.microsoft.com/office/drawing/2014/main" id="{D1B5E64E-333C-486B-8E40-4493221A573E}"/>
              </a:ext>
            </a:extLst>
          </p:cNvPr>
          <p:cNvSpPr>
            <a:spLocks noGrp="1"/>
          </p:cNvSpPr>
          <p:nvPr>
            <p:ph sz="quarter" idx="1"/>
          </p:nvPr>
        </p:nvSpPr>
        <p:spPr>
          <a:xfrm>
            <a:off x="594000" y="2302269"/>
            <a:ext cx="11016000" cy="3960000"/>
          </a:xfrm>
        </p:spPr>
        <p:txBody>
          <a:bodyPr tIns="10800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654227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4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dirty="0"/>
              <a:t>Pitch Template</a:t>
            </a:r>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dirty="0"/>
              <a:t>CMS Austria</a:t>
            </a:r>
            <a:endParaRPr lang="en-GB" dirty="0"/>
          </a:p>
        </p:txBody>
      </p:sp>
    </p:spTree>
    <p:extLst>
      <p:ext uri="{BB962C8B-B14F-4D97-AF65-F5344CB8AC3E}">
        <p14:creationId xmlns:p14="http://schemas.microsoft.com/office/powerpoint/2010/main" val="3027274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2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dirty="0"/>
              <a:t>Pitch Template</a:t>
            </a:r>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dirty="0"/>
              <a:t>CMS Austria</a:t>
            </a:r>
            <a:endParaRPr lang="en-GB" dirty="0"/>
          </a:p>
        </p:txBody>
      </p:sp>
    </p:spTree>
    <p:extLst>
      <p:ext uri="{BB962C8B-B14F-4D97-AF65-F5344CB8AC3E}">
        <p14:creationId xmlns:p14="http://schemas.microsoft.com/office/powerpoint/2010/main" val="82301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en-GB"/>
              <a:t>CMS example slides | July 2021</a:t>
            </a:r>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de-DE"/>
              <a:t>CMS Legal Services</a:t>
            </a:r>
            <a:endParaRPr lang="en-GB" dirty="0"/>
          </a:p>
        </p:txBody>
      </p:sp>
    </p:spTree>
    <p:extLst>
      <p:ext uri="{BB962C8B-B14F-4D97-AF65-F5344CB8AC3E}">
        <p14:creationId xmlns:p14="http://schemas.microsoft.com/office/powerpoint/2010/main" val="2515640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attern half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71ACDBC-3738-4892-B226-62928AB32175}"/>
              </a:ext>
            </a:extLst>
          </p:cNvPr>
          <p:cNvSpPr/>
          <p:nvPr userDrawn="1"/>
        </p:nvSpPr>
        <p:spPr>
          <a:xfrm>
            <a:off x="6096000" y="0"/>
            <a:ext cx="6096000" cy="6858000"/>
          </a:xfrm>
          <a:prstGeom prst="rect">
            <a:avLst/>
          </a:prstGeom>
          <a:solidFill>
            <a:srgbClr val="00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4860000" cy="900000"/>
          </a:xfrm>
        </p:spPr>
        <p:txBody>
          <a:bodyPr anchor="t"/>
          <a:lstStyle>
            <a:lvl1pPr>
              <a:defRPr sz="3200" b="0"/>
            </a:lvl1pPr>
          </a:lstStyle>
          <a:p>
            <a:r>
              <a:rPr lang="en-US" dirty="0"/>
              <a:t>Click to edit Master title style</a:t>
            </a:r>
          </a:p>
        </p:txBody>
      </p:sp>
      <p:sp>
        <p:nvSpPr>
          <p:cNvPr id="6" name="Footer Placeholder 5"/>
          <p:cNvSpPr>
            <a:spLocks noGrp="1"/>
          </p:cNvSpPr>
          <p:nvPr>
            <p:ph type="ftr" sz="quarter" idx="11"/>
          </p:nvPr>
        </p:nvSpPr>
        <p:spPr>
          <a:xfrm>
            <a:off x="882001" y="6264000"/>
            <a:ext cx="3960000" cy="594000"/>
          </a:xfrm>
        </p:spPr>
        <p:txBody>
          <a:bodyPr/>
          <a:lstStyle>
            <a:lvl1pPr>
              <a:defRPr b="0"/>
            </a:lvl1pPr>
          </a:lstStyle>
          <a:p>
            <a:r>
              <a:rPr lang="de-DE"/>
              <a:t>CMS FF Template</a:t>
            </a:r>
            <a:endParaRPr lang="de-DE" dirty="0"/>
          </a:p>
        </p:txBody>
      </p:sp>
      <p:sp>
        <p:nvSpPr>
          <p:cNvPr id="7" name="Slide Number Placeholder 6"/>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594000"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9" name="Freeform 5">
            <a:extLst>
              <a:ext uri="{FF2B5EF4-FFF2-40B4-BE49-F238E27FC236}">
                <a16:creationId xmlns:a16="http://schemas.microsoft.com/office/drawing/2014/main" id="{0ED673FF-798F-4652-9611-4349CE054D04}"/>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6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2" name="Date Placeholder 2">
            <a:extLst>
              <a:ext uri="{FF2B5EF4-FFF2-40B4-BE49-F238E27FC236}">
                <a16:creationId xmlns:a16="http://schemas.microsoft.com/office/drawing/2014/main" id="{7D5F0786-9B7D-4B29-A56E-D5E7699E505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bg1"/>
                </a:solidFill>
              </a:defRPr>
            </a:lvl1pPr>
          </a:lstStyle>
          <a:p>
            <a:r>
              <a:rPr lang="en-US"/>
              <a:t>CMS Firm</a:t>
            </a:r>
            <a:endParaRPr lang="en-GB" dirty="0"/>
          </a:p>
        </p:txBody>
      </p:sp>
    </p:spTree>
    <p:extLst>
      <p:ext uri="{BB962C8B-B14F-4D97-AF65-F5344CB8AC3E}">
        <p14:creationId xmlns:p14="http://schemas.microsoft.com/office/powerpoint/2010/main" val="2609260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and three conten pattern bar">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7EC562E-4C23-4C03-A766-C825943BFDF8}"/>
              </a:ext>
            </a:extLst>
          </p:cNvPr>
          <p:cNvSpPr/>
          <p:nvPr userDrawn="1"/>
        </p:nvSpPr>
        <p:spPr>
          <a:xfrm>
            <a:off x="0" y="0"/>
            <a:ext cx="12192000" cy="2088000"/>
          </a:xfrm>
          <a:prstGeom prst="rect">
            <a:avLst/>
          </a:prstGeom>
          <a:solidFill>
            <a:srgbClr val="004D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le 1"/>
          <p:cNvSpPr>
            <a:spLocks noGrp="1"/>
          </p:cNvSpPr>
          <p:nvPr>
            <p:ph type="title"/>
          </p:nvPr>
        </p:nvSpPr>
        <p:spPr>
          <a:xfrm>
            <a:off x="594000" y="594000"/>
            <a:ext cx="6840000" cy="900000"/>
          </a:xfrm>
        </p:spPr>
        <p:txBody>
          <a:bodyPr anchor="t">
            <a:normAutofit/>
          </a:bodyPr>
          <a:lstStyle>
            <a:lvl1pPr>
              <a:defRPr sz="3200" b="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4000" y="2520000"/>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82001" y="6264000"/>
            <a:ext cx="3960000" cy="594000"/>
          </a:xfrm>
        </p:spPr>
        <p:txBody>
          <a:bodyPr/>
          <a:lstStyle>
            <a:lvl1pPr>
              <a:defRPr>
                <a:latin typeface="+mj-lt"/>
              </a:defRPr>
            </a:lvl1pPr>
          </a:lstStyle>
          <a:p>
            <a:r>
              <a:rPr lang="de-DE"/>
              <a:t>CMS FF Template</a:t>
            </a:r>
            <a:endParaRPr lang="de-DE" dirty="0"/>
          </a:p>
        </p:txBody>
      </p:sp>
      <p:sp>
        <p:nvSpPr>
          <p:cNvPr id="6" name="Slide Number Placeholder 5"/>
          <p:cNvSpPr>
            <a:spLocks noGrp="1"/>
          </p:cNvSpPr>
          <p:nvPr>
            <p:ph type="sldNum" sz="quarter" idx="12"/>
          </p:nvPr>
        </p:nvSpPr>
        <p:spPr/>
        <p:txBody>
          <a:bodyPr/>
          <a:lstStyle>
            <a:lvl1pPr>
              <a:defRPr>
                <a:latin typeface="+mj-lt"/>
              </a:defRPr>
            </a:lvl1pPr>
          </a:lstStyle>
          <a:p>
            <a:fld id="{586824BF-3B93-454D-8CFC-2835FAC2A0AB}" type="slidenum">
              <a:rPr lang="de-DE" smtClean="0"/>
              <a:pPr/>
              <a:t>‹#›</a:t>
            </a:fld>
            <a:endParaRPr lang="de-DE" dirty="0"/>
          </a:p>
        </p:txBody>
      </p:sp>
      <p:sp>
        <p:nvSpPr>
          <p:cNvPr id="10" name="Content Placeholder 2">
            <a:extLst>
              <a:ext uri="{FF2B5EF4-FFF2-40B4-BE49-F238E27FC236}">
                <a16:creationId xmlns:a16="http://schemas.microsoft.com/office/drawing/2014/main" id="{E8205BC0-B62A-4F5C-8DF8-B0CED8EFC7AB}"/>
              </a:ext>
            </a:extLst>
          </p:cNvPr>
          <p:cNvSpPr>
            <a:spLocks noGrp="1"/>
          </p:cNvSpPr>
          <p:nvPr>
            <p:ph idx="14"/>
          </p:nvPr>
        </p:nvSpPr>
        <p:spPr>
          <a:xfrm>
            <a:off x="4386000" y="25186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F80681E-1639-4BDC-B02B-246235FAEC82}"/>
              </a:ext>
            </a:extLst>
          </p:cNvPr>
          <p:cNvSpPr>
            <a:spLocks noGrp="1"/>
          </p:cNvSpPr>
          <p:nvPr>
            <p:ph idx="15"/>
          </p:nvPr>
        </p:nvSpPr>
        <p:spPr>
          <a:xfrm>
            <a:off x="8176687" y="2525288"/>
            <a:ext cx="3420000" cy="3744000"/>
          </a:xfrm>
          <a:prstGeom prst="rect">
            <a:avLst/>
          </a:prstGeom>
        </p:spPr>
        <p:txBody>
          <a:bodyPr/>
          <a:lstStyle>
            <a:lvl1pPr>
              <a:defRPr>
                <a:solidFill>
                  <a:schemeClr val="tx1"/>
                </a:solidFill>
              </a:defRPr>
            </a:lvl1pPr>
            <a:lvl2pPr>
              <a:defRPr>
                <a:solidFill>
                  <a:schemeClr val="tx1"/>
                </a:solidFill>
              </a:defRPr>
            </a:lvl2pPr>
            <a:lvl3pPr marL="895350" indent="-266700" algn="l">
              <a:defRPr>
                <a:solidFill>
                  <a:schemeClr val="tx1"/>
                </a:solidFill>
              </a:defRPr>
            </a:lvl3pPr>
            <a:lvl4pPr marL="1162050" indent="-266700" algn="l">
              <a:defRPr>
                <a:solidFill>
                  <a:schemeClr val="tx1"/>
                </a:solidFill>
              </a:defRPr>
            </a:lvl4pPr>
            <a:lvl5pPr marL="1438275" indent="-276225"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4">
            <a:extLst>
              <a:ext uri="{FF2B5EF4-FFF2-40B4-BE49-F238E27FC236}">
                <a16:creationId xmlns:a16="http://schemas.microsoft.com/office/drawing/2014/main" id="{061BA921-51AA-4AB1-8338-B422D0F508C1}"/>
              </a:ext>
            </a:extLst>
          </p:cNvPr>
          <p:cNvGrpSpPr>
            <a:grpSpLocks noChangeAspect="1"/>
          </p:cNvGrpSpPr>
          <p:nvPr userDrawn="1"/>
        </p:nvGrpSpPr>
        <p:grpSpPr bwMode="auto">
          <a:xfrm>
            <a:off x="6072786" y="1"/>
            <a:ext cx="6119214" cy="2110154"/>
            <a:chOff x="1203" y="1250"/>
            <a:chExt cx="5272" cy="1818"/>
          </a:xfrm>
          <a:solidFill>
            <a:schemeClr val="bg1">
              <a:alpha val="60000"/>
            </a:schemeClr>
          </a:solidFill>
        </p:grpSpPr>
        <p:sp>
          <p:nvSpPr>
            <p:cNvPr id="13" name="Freeform 5">
              <a:extLst>
                <a:ext uri="{FF2B5EF4-FFF2-40B4-BE49-F238E27FC236}">
                  <a16:creationId xmlns:a16="http://schemas.microsoft.com/office/drawing/2014/main" id="{ABF3DF9A-3253-48DB-B7E1-3903B5F5C901}"/>
                </a:ext>
              </a:extLst>
            </p:cNvPr>
            <p:cNvSpPr>
              <a:spLocks/>
            </p:cNvSpPr>
            <p:nvPr userDrawn="1"/>
          </p:nvSpPr>
          <p:spPr bwMode="auto">
            <a:xfrm>
              <a:off x="1381" y="2739"/>
              <a:ext cx="273" cy="91"/>
            </a:xfrm>
            <a:custGeom>
              <a:avLst/>
              <a:gdLst>
                <a:gd name="T0" fmla="*/ 0 w 115"/>
                <a:gd name="T1" fmla="*/ 19 h 38"/>
                <a:gd name="T2" fmla="*/ 19 w 115"/>
                <a:gd name="T3" fmla="*/ 38 h 38"/>
                <a:gd name="T4" fmla="*/ 96 w 115"/>
                <a:gd name="T5" fmla="*/ 38 h 38"/>
                <a:gd name="T6" fmla="*/ 115 w 115"/>
                <a:gd name="T7" fmla="*/ 19 h 38"/>
                <a:gd name="T8" fmla="*/ 96 w 115"/>
                <a:gd name="T9" fmla="*/ 0 h 38"/>
                <a:gd name="T10" fmla="*/ 19 w 115"/>
                <a:gd name="T11" fmla="*/ 0 h 38"/>
                <a:gd name="T12" fmla="*/ 0 w 115"/>
                <a:gd name="T13" fmla="*/ 19 h 38"/>
              </a:gdLst>
              <a:ahLst/>
              <a:cxnLst>
                <a:cxn ang="0">
                  <a:pos x="T0" y="T1"/>
                </a:cxn>
                <a:cxn ang="0">
                  <a:pos x="T2" y="T3"/>
                </a:cxn>
                <a:cxn ang="0">
                  <a:pos x="T4" y="T5"/>
                </a:cxn>
                <a:cxn ang="0">
                  <a:pos x="T6" y="T7"/>
                </a:cxn>
                <a:cxn ang="0">
                  <a:pos x="T8" y="T9"/>
                </a:cxn>
                <a:cxn ang="0">
                  <a:pos x="T10" y="T11"/>
                </a:cxn>
                <a:cxn ang="0">
                  <a:pos x="T12" y="T13"/>
                </a:cxn>
              </a:cxnLst>
              <a:rect l="0" t="0" r="r" b="b"/>
              <a:pathLst>
                <a:path w="115" h="38">
                  <a:moveTo>
                    <a:pt x="0" y="19"/>
                  </a:moveTo>
                  <a:cubicBezTo>
                    <a:pt x="0" y="29"/>
                    <a:pt x="9" y="38"/>
                    <a:pt x="19" y="38"/>
                  </a:cubicBezTo>
                  <a:cubicBezTo>
                    <a:pt x="96" y="38"/>
                    <a:pt x="96" y="38"/>
                    <a:pt x="96" y="38"/>
                  </a:cubicBezTo>
                  <a:cubicBezTo>
                    <a:pt x="106" y="38"/>
                    <a:pt x="115" y="29"/>
                    <a:pt x="115" y="19"/>
                  </a:cubicBezTo>
                  <a:cubicBezTo>
                    <a:pt x="115" y="9"/>
                    <a:pt x="106" y="0"/>
                    <a:pt x="96" y="0"/>
                  </a:cubicBezTo>
                  <a:cubicBezTo>
                    <a:pt x="19" y="0"/>
                    <a:pt x="19" y="0"/>
                    <a:pt x="19" y="0"/>
                  </a:cubicBezTo>
                  <a:cubicBezTo>
                    <a:pt x="9" y="0"/>
                    <a:pt x="0" y="9"/>
                    <a:pt x="0"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5514053E-0B0C-4126-99B1-5D4B0065551A}"/>
                </a:ext>
              </a:extLst>
            </p:cNvPr>
            <p:cNvSpPr>
              <a:spLocks/>
            </p:cNvSpPr>
            <p:nvPr userDrawn="1"/>
          </p:nvSpPr>
          <p:spPr bwMode="auto">
            <a:xfrm>
              <a:off x="1203" y="2918"/>
              <a:ext cx="178" cy="97"/>
            </a:xfrm>
            <a:custGeom>
              <a:avLst/>
              <a:gdLst>
                <a:gd name="T0" fmla="*/ 57 w 75"/>
                <a:gd name="T1" fmla="*/ 0 h 41"/>
                <a:gd name="T2" fmla="*/ 19 w 75"/>
                <a:gd name="T3" fmla="*/ 0 h 41"/>
                <a:gd name="T4" fmla="*/ 0 w 75"/>
                <a:gd name="T5" fmla="*/ 20 h 41"/>
                <a:gd name="T6" fmla="*/ 19 w 75"/>
                <a:gd name="T7" fmla="*/ 41 h 41"/>
                <a:gd name="T8" fmla="*/ 57 w 75"/>
                <a:gd name="T9" fmla="*/ 41 h 41"/>
                <a:gd name="T10" fmla="*/ 75 w 75"/>
                <a:gd name="T11" fmla="*/ 20 h 41"/>
                <a:gd name="T12" fmla="*/ 57 w 75"/>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57" y="0"/>
                  </a:moveTo>
                  <a:cubicBezTo>
                    <a:pt x="19" y="0"/>
                    <a:pt x="19" y="0"/>
                    <a:pt x="19" y="0"/>
                  </a:cubicBezTo>
                  <a:cubicBezTo>
                    <a:pt x="9" y="0"/>
                    <a:pt x="0" y="9"/>
                    <a:pt x="0" y="20"/>
                  </a:cubicBezTo>
                  <a:cubicBezTo>
                    <a:pt x="0" y="31"/>
                    <a:pt x="9" y="41"/>
                    <a:pt x="19" y="41"/>
                  </a:cubicBezTo>
                  <a:cubicBezTo>
                    <a:pt x="57" y="41"/>
                    <a:pt x="57" y="41"/>
                    <a:pt x="57" y="41"/>
                  </a:cubicBezTo>
                  <a:cubicBezTo>
                    <a:pt x="67" y="41"/>
                    <a:pt x="75" y="31"/>
                    <a:pt x="75" y="20"/>
                  </a:cubicBezTo>
                  <a:cubicBezTo>
                    <a:pt x="75" y="9"/>
                    <a:pt x="67" y="0"/>
                    <a:pt x="5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7">
              <a:extLst>
                <a:ext uri="{FF2B5EF4-FFF2-40B4-BE49-F238E27FC236}">
                  <a16:creationId xmlns:a16="http://schemas.microsoft.com/office/drawing/2014/main" id="{A7903047-B689-4E94-89E5-E7964C7779CC}"/>
                </a:ext>
              </a:extLst>
            </p:cNvPr>
            <p:cNvSpPr>
              <a:spLocks noChangeArrowheads="1"/>
            </p:cNvSpPr>
            <p:nvPr userDrawn="1"/>
          </p:nvSpPr>
          <p:spPr bwMode="auto">
            <a:xfrm>
              <a:off x="1293" y="2561"/>
              <a:ext cx="88" cy="9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8">
              <a:extLst>
                <a:ext uri="{FF2B5EF4-FFF2-40B4-BE49-F238E27FC236}">
                  <a16:creationId xmlns:a16="http://schemas.microsoft.com/office/drawing/2014/main" id="{DD2A04B3-3BCD-44D5-A6DE-AAF04B6601A8}"/>
                </a:ext>
              </a:extLst>
            </p:cNvPr>
            <p:cNvSpPr>
              <a:spLocks/>
            </p:cNvSpPr>
            <p:nvPr userDrawn="1"/>
          </p:nvSpPr>
          <p:spPr bwMode="auto">
            <a:xfrm>
              <a:off x="1471" y="2021"/>
              <a:ext cx="273" cy="88"/>
            </a:xfrm>
            <a:custGeom>
              <a:avLst/>
              <a:gdLst>
                <a:gd name="T0" fmla="*/ 115 w 115"/>
                <a:gd name="T1" fmla="*/ 18 h 37"/>
                <a:gd name="T2" fmla="*/ 96 w 115"/>
                <a:gd name="T3" fmla="*/ 0 h 37"/>
                <a:gd name="T4" fmla="*/ 19 w 115"/>
                <a:gd name="T5" fmla="*/ 0 h 37"/>
                <a:gd name="T6" fmla="*/ 0 w 115"/>
                <a:gd name="T7" fmla="*/ 18 h 37"/>
                <a:gd name="T8" fmla="*/ 19 w 115"/>
                <a:gd name="T9" fmla="*/ 37 h 37"/>
                <a:gd name="T10" fmla="*/ 96 w 115"/>
                <a:gd name="T11" fmla="*/ 37 h 37"/>
                <a:gd name="T12" fmla="*/ 115 w 115"/>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115" h="37">
                  <a:moveTo>
                    <a:pt x="115" y="18"/>
                  </a:moveTo>
                  <a:cubicBezTo>
                    <a:pt x="115" y="8"/>
                    <a:pt x="106" y="0"/>
                    <a:pt x="96" y="0"/>
                  </a:cubicBezTo>
                  <a:cubicBezTo>
                    <a:pt x="19" y="0"/>
                    <a:pt x="19" y="0"/>
                    <a:pt x="19" y="0"/>
                  </a:cubicBezTo>
                  <a:cubicBezTo>
                    <a:pt x="8" y="0"/>
                    <a:pt x="0" y="8"/>
                    <a:pt x="0" y="18"/>
                  </a:cubicBezTo>
                  <a:cubicBezTo>
                    <a:pt x="0" y="28"/>
                    <a:pt x="8" y="37"/>
                    <a:pt x="19" y="37"/>
                  </a:cubicBezTo>
                  <a:cubicBezTo>
                    <a:pt x="96" y="37"/>
                    <a:pt x="96" y="37"/>
                    <a:pt x="96" y="37"/>
                  </a:cubicBezTo>
                  <a:cubicBezTo>
                    <a:pt x="106" y="37"/>
                    <a:pt x="115" y="28"/>
                    <a:pt x="115"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9">
              <a:extLst>
                <a:ext uri="{FF2B5EF4-FFF2-40B4-BE49-F238E27FC236}">
                  <a16:creationId xmlns:a16="http://schemas.microsoft.com/office/drawing/2014/main" id="{4D9B9394-DF1F-4404-99ED-28723EC412F2}"/>
                </a:ext>
              </a:extLst>
            </p:cNvPr>
            <p:cNvSpPr>
              <a:spLocks/>
            </p:cNvSpPr>
            <p:nvPr userDrawn="1"/>
          </p:nvSpPr>
          <p:spPr bwMode="auto">
            <a:xfrm>
              <a:off x="1381" y="2378"/>
              <a:ext cx="363" cy="95"/>
            </a:xfrm>
            <a:custGeom>
              <a:avLst/>
              <a:gdLst>
                <a:gd name="T0" fmla="*/ 153 w 153"/>
                <a:gd name="T1" fmla="*/ 20 h 40"/>
                <a:gd name="T2" fmla="*/ 134 w 153"/>
                <a:gd name="T3" fmla="*/ 0 h 40"/>
                <a:gd name="T4" fmla="*/ 19 w 153"/>
                <a:gd name="T5" fmla="*/ 0 h 40"/>
                <a:gd name="T6" fmla="*/ 0 w 153"/>
                <a:gd name="T7" fmla="*/ 20 h 40"/>
                <a:gd name="T8" fmla="*/ 19 w 153"/>
                <a:gd name="T9" fmla="*/ 40 h 40"/>
                <a:gd name="T10" fmla="*/ 134 w 153"/>
                <a:gd name="T11" fmla="*/ 40 h 40"/>
                <a:gd name="T12" fmla="*/ 153 w 153"/>
                <a:gd name="T13" fmla="*/ 20 h 40"/>
              </a:gdLst>
              <a:ahLst/>
              <a:cxnLst>
                <a:cxn ang="0">
                  <a:pos x="T0" y="T1"/>
                </a:cxn>
                <a:cxn ang="0">
                  <a:pos x="T2" y="T3"/>
                </a:cxn>
                <a:cxn ang="0">
                  <a:pos x="T4" y="T5"/>
                </a:cxn>
                <a:cxn ang="0">
                  <a:pos x="T6" y="T7"/>
                </a:cxn>
                <a:cxn ang="0">
                  <a:pos x="T8" y="T9"/>
                </a:cxn>
                <a:cxn ang="0">
                  <a:pos x="T10" y="T11"/>
                </a:cxn>
                <a:cxn ang="0">
                  <a:pos x="T12" y="T13"/>
                </a:cxn>
              </a:cxnLst>
              <a:rect l="0" t="0" r="r" b="b"/>
              <a:pathLst>
                <a:path w="153" h="40">
                  <a:moveTo>
                    <a:pt x="153" y="20"/>
                  </a:moveTo>
                  <a:cubicBezTo>
                    <a:pt x="153" y="8"/>
                    <a:pt x="144" y="0"/>
                    <a:pt x="134" y="0"/>
                  </a:cubicBezTo>
                  <a:cubicBezTo>
                    <a:pt x="19" y="0"/>
                    <a:pt x="19" y="0"/>
                    <a:pt x="19" y="0"/>
                  </a:cubicBezTo>
                  <a:cubicBezTo>
                    <a:pt x="9" y="0"/>
                    <a:pt x="0" y="8"/>
                    <a:pt x="0" y="20"/>
                  </a:cubicBezTo>
                  <a:cubicBezTo>
                    <a:pt x="0" y="31"/>
                    <a:pt x="9" y="40"/>
                    <a:pt x="19" y="40"/>
                  </a:cubicBezTo>
                  <a:cubicBezTo>
                    <a:pt x="134" y="40"/>
                    <a:pt x="134" y="40"/>
                    <a:pt x="134" y="40"/>
                  </a:cubicBezTo>
                  <a:cubicBezTo>
                    <a:pt x="144" y="40"/>
                    <a:pt x="153" y="31"/>
                    <a:pt x="153"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0">
              <a:extLst>
                <a:ext uri="{FF2B5EF4-FFF2-40B4-BE49-F238E27FC236}">
                  <a16:creationId xmlns:a16="http://schemas.microsoft.com/office/drawing/2014/main" id="{774D2D33-D07E-43B8-BB05-DD45A8397401}"/>
                </a:ext>
              </a:extLst>
            </p:cNvPr>
            <p:cNvSpPr>
              <a:spLocks noChangeArrowheads="1"/>
            </p:cNvSpPr>
            <p:nvPr userDrawn="1"/>
          </p:nvSpPr>
          <p:spPr bwMode="auto">
            <a:xfrm>
              <a:off x="1889" y="1657"/>
              <a:ext cx="90"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1">
              <a:extLst>
                <a:ext uri="{FF2B5EF4-FFF2-40B4-BE49-F238E27FC236}">
                  <a16:creationId xmlns:a16="http://schemas.microsoft.com/office/drawing/2014/main" id="{4F7873AA-0BA5-46D3-A79D-12B702B0B1F1}"/>
                </a:ext>
              </a:extLst>
            </p:cNvPr>
            <p:cNvSpPr>
              <a:spLocks/>
            </p:cNvSpPr>
            <p:nvPr userDrawn="1"/>
          </p:nvSpPr>
          <p:spPr bwMode="auto">
            <a:xfrm>
              <a:off x="1471" y="1250"/>
              <a:ext cx="5004" cy="1818"/>
            </a:xfrm>
            <a:custGeom>
              <a:avLst/>
              <a:gdLst>
                <a:gd name="T0" fmla="*/ 2108 w 2108"/>
                <a:gd name="T1" fmla="*/ 764 h 764"/>
                <a:gd name="T2" fmla="*/ 340 w 2108"/>
                <a:gd name="T3" fmla="*/ 764 h 764"/>
                <a:gd name="T4" fmla="*/ 18 w 2108"/>
                <a:gd name="T5" fmla="*/ 746 h 764"/>
                <a:gd name="T6" fmla="*/ 18 w 2108"/>
                <a:gd name="T7" fmla="*/ 708 h 764"/>
                <a:gd name="T8" fmla="*/ 378 w 2108"/>
                <a:gd name="T9" fmla="*/ 689 h 764"/>
                <a:gd name="T10" fmla="*/ 132 w 2108"/>
                <a:gd name="T11" fmla="*/ 670 h 764"/>
                <a:gd name="T12" fmla="*/ 132 w 2108"/>
                <a:gd name="T13" fmla="*/ 632 h 764"/>
                <a:gd name="T14" fmla="*/ 189 w 2108"/>
                <a:gd name="T15" fmla="*/ 613 h 764"/>
                <a:gd name="T16" fmla="*/ 56 w 2108"/>
                <a:gd name="T17" fmla="*/ 594 h 764"/>
                <a:gd name="T18" fmla="*/ 56 w 2108"/>
                <a:gd name="T19" fmla="*/ 556 h 764"/>
                <a:gd name="T20" fmla="*/ 378 w 2108"/>
                <a:gd name="T21" fmla="*/ 575 h 764"/>
                <a:gd name="T22" fmla="*/ 284 w 2108"/>
                <a:gd name="T23" fmla="*/ 594 h 764"/>
                <a:gd name="T24" fmla="*/ 284 w 2108"/>
                <a:gd name="T25" fmla="*/ 632 h 764"/>
                <a:gd name="T26" fmla="*/ 643 w 2108"/>
                <a:gd name="T27" fmla="*/ 613 h 764"/>
                <a:gd name="T28" fmla="*/ 435 w 2108"/>
                <a:gd name="T29" fmla="*/ 594 h 764"/>
                <a:gd name="T30" fmla="*/ 435 w 2108"/>
                <a:gd name="T31" fmla="*/ 556 h 764"/>
                <a:gd name="T32" fmla="*/ 530 w 2108"/>
                <a:gd name="T33" fmla="*/ 537 h 764"/>
                <a:gd name="T34" fmla="*/ 511 w 2108"/>
                <a:gd name="T35" fmla="*/ 518 h 764"/>
                <a:gd name="T36" fmla="*/ 454 w 2108"/>
                <a:gd name="T37" fmla="*/ 499 h 764"/>
                <a:gd name="T38" fmla="*/ 624 w 2108"/>
                <a:gd name="T39" fmla="*/ 481 h 764"/>
                <a:gd name="T40" fmla="*/ 624 w 2108"/>
                <a:gd name="T41" fmla="*/ 443 h 764"/>
                <a:gd name="T42" fmla="*/ 302 w 2108"/>
                <a:gd name="T43" fmla="*/ 461 h 764"/>
                <a:gd name="T44" fmla="*/ 360 w 2108"/>
                <a:gd name="T45" fmla="*/ 481 h 764"/>
                <a:gd name="T46" fmla="*/ 360 w 2108"/>
                <a:gd name="T47" fmla="*/ 518 h 764"/>
                <a:gd name="T48" fmla="*/ 151 w 2108"/>
                <a:gd name="T49" fmla="*/ 499 h 764"/>
                <a:gd name="T50" fmla="*/ 208 w 2108"/>
                <a:gd name="T51" fmla="*/ 481 h 764"/>
                <a:gd name="T52" fmla="*/ 208 w 2108"/>
                <a:gd name="T53" fmla="*/ 443 h 764"/>
                <a:gd name="T54" fmla="*/ 38 w 2108"/>
                <a:gd name="T55" fmla="*/ 423 h 764"/>
                <a:gd name="T56" fmla="*/ 397 w 2108"/>
                <a:gd name="T57" fmla="*/ 405 h 764"/>
                <a:gd name="T58" fmla="*/ 397 w 2108"/>
                <a:gd name="T59" fmla="*/ 367 h 764"/>
                <a:gd name="T60" fmla="*/ 151 w 2108"/>
                <a:gd name="T61" fmla="*/ 347 h 764"/>
                <a:gd name="T62" fmla="*/ 246 w 2108"/>
                <a:gd name="T63" fmla="*/ 329 h 764"/>
                <a:gd name="T64" fmla="*/ 246 w 2108"/>
                <a:gd name="T65" fmla="*/ 291 h 764"/>
                <a:gd name="T66" fmla="*/ 76 w 2108"/>
                <a:gd name="T67" fmla="*/ 271 h 764"/>
                <a:gd name="T68" fmla="*/ 342 w 2108"/>
                <a:gd name="T69" fmla="*/ 253 h 764"/>
                <a:gd name="T70" fmla="*/ 397 w 2108"/>
                <a:gd name="T71" fmla="*/ 253 h 764"/>
                <a:gd name="T72" fmla="*/ 397 w 2108"/>
                <a:gd name="T73" fmla="*/ 215 h 764"/>
                <a:gd name="T74" fmla="*/ 251 w 2108"/>
                <a:gd name="T75" fmla="*/ 195 h 764"/>
                <a:gd name="T76" fmla="*/ 322 w 2108"/>
                <a:gd name="T77" fmla="*/ 177 h 764"/>
                <a:gd name="T78" fmla="*/ 570 w 2108"/>
                <a:gd name="T79" fmla="*/ 176 h 764"/>
                <a:gd name="T80" fmla="*/ 741 w 2108"/>
                <a:gd name="T81" fmla="*/ 157 h 764"/>
                <a:gd name="T82" fmla="*/ 381 w 2108"/>
                <a:gd name="T83" fmla="*/ 138 h 764"/>
                <a:gd name="T84" fmla="*/ 381 w 2108"/>
                <a:gd name="T85" fmla="*/ 100 h 764"/>
                <a:gd name="T86" fmla="*/ 513 w 2108"/>
                <a:gd name="T87" fmla="*/ 82 h 764"/>
                <a:gd name="T88" fmla="*/ 425 w 2108"/>
                <a:gd name="T89" fmla="*/ 62 h 764"/>
                <a:gd name="T90" fmla="*/ 425 w 2108"/>
                <a:gd name="T91" fmla="*/ 24 h 764"/>
                <a:gd name="T92" fmla="*/ 665 w 2108"/>
                <a:gd name="T93" fmla="*/ 6 h 764"/>
                <a:gd name="T94" fmla="*/ 2108 w 2108"/>
                <a:gd name="T9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8" h="764">
                  <a:moveTo>
                    <a:pt x="2108" y="0"/>
                  </a:moveTo>
                  <a:cubicBezTo>
                    <a:pt x="2108" y="764"/>
                    <a:pt x="2108" y="764"/>
                    <a:pt x="2108" y="764"/>
                  </a:cubicBezTo>
                  <a:cubicBezTo>
                    <a:pt x="2108" y="764"/>
                    <a:pt x="822" y="764"/>
                    <a:pt x="340" y="764"/>
                  </a:cubicBezTo>
                  <a:cubicBezTo>
                    <a:pt x="340" y="764"/>
                    <a:pt x="340" y="764"/>
                    <a:pt x="340" y="764"/>
                  </a:cubicBezTo>
                  <a:cubicBezTo>
                    <a:pt x="340" y="754"/>
                    <a:pt x="332" y="746"/>
                    <a:pt x="322" y="746"/>
                  </a:cubicBezTo>
                  <a:cubicBezTo>
                    <a:pt x="322" y="746"/>
                    <a:pt x="322" y="746"/>
                    <a:pt x="18" y="746"/>
                  </a:cubicBezTo>
                  <a:cubicBezTo>
                    <a:pt x="8" y="746"/>
                    <a:pt x="0" y="737"/>
                    <a:pt x="0" y="727"/>
                  </a:cubicBezTo>
                  <a:cubicBezTo>
                    <a:pt x="0" y="717"/>
                    <a:pt x="8" y="708"/>
                    <a:pt x="18" y="708"/>
                  </a:cubicBezTo>
                  <a:cubicBezTo>
                    <a:pt x="18" y="708"/>
                    <a:pt x="18" y="708"/>
                    <a:pt x="360" y="708"/>
                  </a:cubicBezTo>
                  <a:cubicBezTo>
                    <a:pt x="370" y="708"/>
                    <a:pt x="378" y="699"/>
                    <a:pt x="378" y="689"/>
                  </a:cubicBezTo>
                  <a:cubicBezTo>
                    <a:pt x="378" y="679"/>
                    <a:pt x="370" y="670"/>
                    <a:pt x="360" y="670"/>
                  </a:cubicBezTo>
                  <a:cubicBezTo>
                    <a:pt x="360" y="670"/>
                    <a:pt x="360" y="670"/>
                    <a:pt x="132" y="670"/>
                  </a:cubicBezTo>
                  <a:cubicBezTo>
                    <a:pt x="122" y="670"/>
                    <a:pt x="113" y="662"/>
                    <a:pt x="113" y="651"/>
                  </a:cubicBezTo>
                  <a:cubicBezTo>
                    <a:pt x="113" y="641"/>
                    <a:pt x="122" y="632"/>
                    <a:pt x="132" y="632"/>
                  </a:cubicBezTo>
                  <a:cubicBezTo>
                    <a:pt x="132" y="632"/>
                    <a:pt x="132" y="632"/>
                    <a:pt x="170" y="632"/>
                  </a:cubicBezTo>
                  <a:cubicBezTo>
                    <a:pt x="181" y="632"/>
                    <a:pt x="189" y="624"/>
                    <a:pt x="189" y="613"/>
                  </a:cubicBezTo>
                  <a:cubicBezTo>
                    <a:pt x="189" y="603"/>
                    <a:pt x="181" y="594"/>
                    <a:pt x="170" y="594"/>
                  </a:cubicBezTo>
                  <a:cubicBezTo>
                    <a:pt x="170" y="594"/>
                    <a:pt x="170" y="594"/>
                    <a:pt x="56" y="594"/>
                  </a:cubicBezTo>
                  <a:cubicBezTo>
                    <a:pt x="46" y="594"/>
                    <a:pt x="38" y="586"/>
                    <a:pt x="38" y="575"/>
                  </a:cubicBezTo>
                  <a:cubicBezTo>
                    <a:pt x="38" y="565"/>
                    <a:pt x="46" y="556"/>
                    <a:pt x="56" y="556"/>
                  </a:cubicBezTo>
                  <a:cubicBezTo>
                    <a:pt x="56" y="556"/>
                    <a:pt x="56" y="556"/>
                    <a:pt x="360" y="556"/>
                  </a:cubicBezTo>
                  <a:cubicBezTo>
                    <a:pt x="370" y="556"/>
                    <a:pt x="378" y="565"/>
                    <a:pt x="378" y="575"/>
                  </a:cubicBezTo>
                  <a:cubicBezTo>
                    <a:pt x="378" y="586"/>
                    <a:pt x="370" y="594"/>
                    <a:pt x="360" y="594"/>
                  </a:cubicBezTo>
                  <a:cubicBezTo>
                    <a:pt x="360" y="594"/>
                    <a:pt x="360" y="594"/>
                    <a:pt x="284" y="594"/>
                  </a:cubicBezTo>
                  <a:cubicBezTo>
                    <a:pt x="273" y="594"/>
                    <a:pt x="265" y="603"/>
                    <a:pt x="265" y="613"/>
                  </a:cubicBezTo>
                  <a:cubicBezTo>
                    <a:pt x="265" y="624"/>
                    <a:pt x="273" y="632"/>
                    <a:pt x="284" y="632"/>
                  </a:cubicBezTo>
                  <a:cubicBezTo>
                    <a:pt x="284" y="632"/>
                    <a:pt x="284" y="632"/>
                    <a:pt x="624" y="632"/>
                  </a:cubicBezTo>
                  <a:cubicBezTo>
                    <a:pt x="635" y="632"/>
                    <a:pt x="643" y="624"/>
                    <a:pt x="643" y="613"/>
                  </a:cubicBezTo>
                  <a:cubicBezTo>
                    <a:pt x="643" y="603"/>
                    <a:pt x="635" y="594"/>
                    <a:pt x="624" y="594"/>
                  </a:cubicBezTo>
                  <a:cubicBezTo>
                    <a:pt x="624" y="594"/>
                    <a:pt x="624" y="594"/>
                    <a:pt x="435" y="594"/>
                  </a:cubicBezTo>
                  <a:cubicBezTo>
                    <a:pt x="425" y="594"/>
                    <a:pt x="416" y="586"/>
                    <a:pt x="416" y="575"/>
                  </a:cubicBezTo>
                  <a:cubicBezTo>
                    <a:pt x="416" y="565"/>
                    <a:pt x="425" y="556"/>
                    <a:pt x="435" y="556"/>
                  </a:cubicBezTo>
                  <a:cubicBezTo>
                    <a:pt x="435" y="556"/>
                    <a:pt x="435" y="556"/>
                    <a:pt x="511" y="556"/>
                  </a:cubicBezTo>
                  <a:cubicBezTo>
                    <a:pt x="521" y="556"/>
                    <a:pt x="530" y="548"/>
                    <a:pt x="530" y="537"/>
                  </a:cubicBezTo>
                  <a:cubicBezTo>
                    <a:pt x="530" y="537"/>
                    <a:pt x="530" y="537"/>
                    <a:pt x="530" y="537"/>
                  </a:cubicBezTo>
                  <a:cubicBezTo>
                    <a:pt x="530" y="527"/>
                    <a:pt x="521" y="518"/>
                    <a:pt x="511" y="518"/>
                  </a:cubicBezTo>
                  <a:cubicBezTo>
                    <a:pt x="511" y="518"/>
                    <a:pt x="511" y="518"/>
                    <a:pt x="473" y="518"/>
                  </a:cubicBezTo>
                  <a:cubicBezTo>
                    <a:pt x="462" y="518"/>
                    <a:pt x="454" y="510"/>
                    <a:pt x="454" y="499"/>
                  </a:cubicBezTo>
                  <a:cubicBezTo>
                    <a:pt x="454" y="489"/>
                    <a:pt x="462" y="481"/>
                    <a:pt x="473" y="481"/>
                  </a:cubicBezTo>
                  <a:cubicBezTo>
                    <a:pt x="473" y="481"/>
                    <a:pt x="473" y="481"/>
                    <a:pt x="624" y="481"/>
                  </a:cubicBezTo>
                  <a:cubicBezTo>
                    <a:pt x="635" y="481"/>
                    <a:pt x="643" y="472"/>
                    <a:pt x="643" y="461"/>
                  </a:cubicBezTo>
                  <a:cubicBezTo>
                    <a:pt x="643" y="451"/>
                    <a:pt x="635" y="443"/>
                    <a:pt x="624" y="443"/>
                  </a:cubicBezTo>
                  <a:cubicBezTo>
                    <a:pt x="624" y="443"/>
                    <a:pt x="624" y="443"/>
                    <a:pt x="322" y="443"/>
                  </a:cubicBezTo>
                  <a:cubicBezTo>
                    <a:pt x="311" y="443"/>
                    <a:pt x="302" y="451"/>
                    <a:pt x="302" y="461"/>
                  </a:cubicBezTo>
                  <a:cubicBezTo>
                    <a:pt x="302" y="472"/>
                    <a:pt x="311" y="481"/>
                    <a:pt x="322" y="481"/>
                  </a:cubicBezTo>
                  <a:cubicBezTo>
                    <a:pt x="322" y="481"/>
                    <a:pt x="322" y="481"/>
                    <a:pt x="360" y="481"/>
                  </a:cubicBezTo>
                  <a:cubicBezTo>
                    <a:pt x="370" y="481"/>
                    <a:pt x="378" y="489"/>
                    <a:pt x="378" y="499"/>
                  </a:cubicBezTo>
                  <a:cubicBezTo>
                    <a:pt x="378" y="510"/>
                    <a:pt x="370" y="518"/>
                    <a:pt x="360" y="518"/>
                  </a:cubicBezTo>
                  <a:cubicBezTo>
                    <a:pt x="360" y="518"/>
                    <a:pt x="360" y="518"/>
                    <a:pt x="170" y="518"/>
                  </a:cubicBezTo>
                  <a:cubicBezTo>
                    <a:pt x="160" y="518"/>
                    <a:pt x="151" y="510"/>
                    <a:pt x="151" y="499"/>
                  </a:cubicBezTo>
                  <a:cubicBezTo>
                    <a:pt x="151" y="489"/>
                    <a:pt x="160" y="481"/>
                    <a:pt x="170" y="481"/>
                  </a:cubicBezTo>
                  <a:cubicBezTo>
                    <a:pt x="170" y="481"/>
                    <a:pt x="170" y="481"/>
                    <a:pt x="208" y="481"/>
                  </a:cubicBezTo>
                  <a:cubicBezTo>
                    <a:pt x="218" y="481"/>
                    <a:pt x="227" y="472"/>
                    <a:pt x="227" y="461"/>
                  </a:cubicBezTo>
                  <a:cubicBezTo>
                    <a:pt x="227" y="451"/>
                    <a:pt x="218" y="443"/>
                    <a:pt x="208" y="443"/>
                  </a:cubicBezTo>
                  <a:cubicBezTo>
                    <a:pt x="208" y="443"/>
                    <a:pt x="208" y="443"/>
                    <a:pt x="56" y="443"/>
                  </a:cubicBezTo>
                  <a:cubicBezTo>
                    <a:pt x="46" y="443"/>
                    <a:pt x="38" y="434"/>
                    <a:pt x="38" y="423"/>
                  </a:cubicBezTo>
                  <a:cubicBezTo>
                    <a:pt x="38" y="413"/>
                    <a:pt x="46" y="405"/>
                    <a:pt x="56" y="405"/>
                  </a:cubicBezTo>
                  <a:cubicBezTo>
                    <a:pt x="56" y="405"/>
                    <a:pt x="56" y="405"/>
                    <a:pt x="397" y="405"/>
                  </a:cubicBezTo>
                  <a:cubicBezTo>
                    <a:pt x="407" y="405"/>
                    <a:pt x="416" y="396"/>
                    <a:pt x="416" y="385"/>
                  </a:cubicBezTo>
                  <a:cubicBezTo>
                    <a:pt x="416" y="375"/>
                    <a:pt x="407" y="367"/>
                    <a:pt x="397" y="367"/>
                  </a:cubicBezTo>
                  <a:cubicBezTo>
                    <a:pt x="397" y="367"/>
                    <a:pt x="397" y="367"/>
                    <a:pt x="170" y="367"/>
                  </a:cubicBezTo>
                  <a:cubicBezTo>
                    <a:pt x="160" y="367"/>
                    <a:pt x="151" y="358"/>
                    <a:pt x="151" y="347"/>
                  </a:cubicBezTo>
                  <a:cubicBezTo>
                    <a:pt x="151" y="337"/>
                    <a:pt x="160" y="329"/>
                    <a:pt x="170" y="329"/>
                  </a:cubicBezTo>
                  <a:cubicBezTo>
                    <a:pt x="170" y="329"/>
                    <a:pt x="170" y="329"/>
                    <a:pt x="246" y="329"/>
                  </a:cubicBezTo>
                  <a:cubicBezTo>
                    <a:pt x="256" y="329"/>
                    <a:pt x="265" y="320"/>
                    <a:pt x="265" y="309"/>
                  </a:cubicBezTo>
                  <a:cubicBezTo>
                    <a:pt x="265" y="299"/>
                    <a:pt x="256" y="291"/>
                    <a:pt x="246" y="291"/>
                  </a:cubicBezTo>
                  <a:cubicBezTo>
                    <a:pt x="246" y="291"/>
                    <a:pt x="246" y="291"/>
                    <a:pt x="94" y="291"/>
                  </a:cubicBezTo>
                  <a:cubicBezTo>
                    <a:pt x="84" y="291"/>
                    <a:pt x="76" y="282"/>
                    <a:pt x="76" y="271"/>
                  </a:cubicBezTo>
                  <a:cubicBezTo>
                    <a:pt x="76" y="261"/>
                    <a:pt x="84" y="253"/>
                    <a:pt x="94" y="253"/>
                  </a:cubicBezTo>
                  <a:cubicBezTo>
                    <a:pt x="94" y="253"/>
                    <a:pt x="94" y="253"/>
                    <a:pt x="342" y="253"/>
                  </a:cubicBezTo>
                  <a:cubicBezTo>
                    <a:pt x="343" y="253"/>
                    <a:pt x="343" y="253"/>
                    <a:pt x="343" y="253"/>
                  </a:cubicBezTo>
                  <a:cubicBezTo>
                    <a:pt x="343" y="253"/>
                    <a:pt x="343" y="253"/>
                    <a:pt x="397" y="253"/>
                  </a:cubicBezTo>
                  <a:cubicBezTo>
                    <a:pt x="408" y="252"/>
                    <a:pt x="416" y="244"/>
                    <a:pt x="416" y="233"/>
                  </a:cubicBezTo>
                  <a:cubicBezTo>
                    <a:pt x="416" y="223"/>
                    <a:pt x="407" y="215"/>
                    <a:pt x="397" y="215"/>
                  </a:cubicBezTo>
                  <a:cubicBezTo>
                    <a:pt x="397" y="215"/>
                    <a:pt x="397" y="215"/>
                    <a:pt x="270" y="215"/>
                  </a:cubicBezTo>
                  <a:cubicBezTo>
                    <a:pt x="260" y="215"/>
                    <a:pt x="251" y="206"/>
                    <a:pt x="251" y="195"/>
                  </a:cubicBezTo>
                  <a:cubicBezTo>
                    <a:pt x="251" y="185"/>
                    <a:pt x="260" y="177"/>
                    <a:pt x="270" y="177"/>
                  </a:cubicBezTo>
                  <a:cubicBezTo>
                    <a:pt x="270" y="177"/>
                    <a:pt x="270" y="177"/>
                    <a:pt x="322" y="177"/>
                  </a:cubicBezTo>
                  <a:cubicBezTo>
                    <a:pt x="322" y="177"/>
                    <a:pt x="322" y="177"/>
                    <a:pt x="568" y="177"/>
                  </a:cubicBezTo>
                  <a:cubicBezTo>
                    <a:pt x="569" y="177"/>
                    <a:pt x="570" y="176"/>
                    <a:pt x="570" y="176"/>
                  </a:cubicBezTo>
                  <a:cubicBezTo>
                    <a:pt x="570" y="176"/>
                    <a:pt x="570" y="176"/>
                    <a:pt x="721" y="176"/>
                  </a:cubicBezTo>
                  <a:cubicBezTo>
                    <a:pt x="732" y="176"/>
                    <a:pt x="741" y="168"/>
                    <a:pt x="741" y="157"/>
                  </a:cubicBezTo>
                  <a:cubicBezTo>
                    <a:pt x="741" y="147"/>
                    <a:pt x="732" y="138"/>
                    <a:pt x="721" y="138"/>
                  </a:cubicBezTo>
                  <a:cubicBezTo>
                    <a:pt x="721" y="138"/>
                    <a:pt x="721" y="138"/>
                    <a:pt x="381" y="138"/>
                  </a:cubicBezTo>
                  <a:cubicBezTo>
                    <a:pt x="370" y="138"/>
                    <a:pt x="362" y="130"/>
                    <a:pt x="362" y="120"/>
                  </a:cubicBezTo>
                  <a:cubicBezTo>
                    <a:pt x="362" y="109"/>
                    <a:pt x="370" y="100"/>
                    <a:pt x="381" y="100"/>
                  </a:cubicBezTo>
                  <a:cubicBezTo>
                    <a:pt x="381" y="100"/>
                    <a:pt x="381" y="100"/>
                    <a:pt x="494" y="100"/>
                  </a:cubicBezTo>
                  <a:cubicBezTo>
                    <a:pt x="505" y="100"/>
                    <a:pt x="513" y="92"/>
                    <a:pt x="513" y="82"/>
                  </a:cubicBezTo>
                  <a:cubicBezTo>
                    <a:pt x="513" y="71"/>
                    <a:pt x="505" y="62"/>
                    <a:pt x="494" y="62"/>
                  </a:cubicBezTo>
                  <a:cubicBezTo>
                    <a:pt x="494" y="62"/>
                    <a:pt x="494" y="62"/>
                    <a:pt x="425" y="62"/>
                  </a:cubicBezTo>
                  <a:cubicBezTo>
                    <a:pt x="414" y="62"/>
                    <a:pt x="406" y="54"/>
                    <a:pt x="406" y="44"/>
                  </a:cubicBezTo>
                  <a:cubicBezTo>
                    <a:pt x="406" y="33"/>
                    <a:pt x="414" y="24"/>
                    <a:pt x="425" y="24"/>
                  </a:cubicBezTo>
                  <a:cubicBezTo>
                    <a:pt x="425" y="24"/>
                    <a:pt x="425" y="24"/>
                    <a:pt x="646" y="24"/>
                  </a:cubicBezTo>
                  <a:cubicBezTo>
                    <a:pt x="656" y="24"/>
                    <a:pt x="665" y="16"/>
                    <a:pt x="665" y="6"/>
                  </a:cubicBezTo>
                  <a:cubicBezTo>
                    <a:pt x="665" y="6"/>
                    <a:pt x="665" y="2"/>
                    <a:pt x="664" y="0"/>
                  </a:cubicBezTo>
                  <a:lnTo>
                    <a:pt x="210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Date Placeholder 2">
            <a:extLst>
              <a:ext uri="{FF2B5EF4-FFF2-40B4-BE49-F238E27FC236}">
                <a16:creationId xmlns:a16="http://schemas.microsoft.com/office/drawing/2014/main" id="{D7F7A3D1-5A44-43AF-91A9-51C2C93FD69D}"/>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dirty="0"/>
          </a:p>
        </p:txBody>
      </p:sp>
    </p:spTree>
    <p:extLst>
      <p:ext uri="{BB962C8B-B14F-4D97-AF65-F5344CB8AC3E}">
        <p14:creationId xmlns:p14="http://schemas.microsoft.com/office/powerpoint/2010/main" val="3774702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de-DE"/>
              <a:t>CMS FF Template</a:t>
            </a:r>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spTree>
    <p:extLst>
      <p:ext uri="{BB962C8B-B14F-4D97-AF65-F5344CB8AC3E}">
        <p14:creationId xmlns:p14="http://schemas.microsoft.com/office/powerpoint/2010/main" val="761457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5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de-DE"/>
              <a:t>CMS FF Template</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en-US"/>
              <a:t>CMS Firm</a:t>
            </a:r>
            <a:endParaRPr lang="en-GB" dirty="0"/>
          </a:p>
        </p:txBody>
      </p:sp>
    </p:spTree>
    <p:extLst>
      <p:ext uri="{BB962C8B-B14F-4D97-AF65-F5344CB8AC3E}">
        <p14:creationId xmlns:p14="http://schemas.microsoft.com/office/powerpoint/2010/main" val="2265354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3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endParaRPr lang="de-DE" dirty="0"/>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spTree>
    <p:extLst>
      <p:ext uri="{BB962C8B-B14F-4D97-AF65-F5344CB8AC3E}">
        <p14:creationId xmlns:p14="http://schemas.microsoft.com/office/powerpoint/2010/main" val="353588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6" name="Footer Placeholder 4">
            <a:extLst>
              <a:ext uri="{FF2B5EF4-FFF2-40B4-BE49-F238E27FC236}">
                <a16:creationId xmlns:a16="http://schemas.microsoft.com/office/drawing/2014/main" id="{A2C3523D-828F-4686-A5DA-5833369E3F3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endParaRPr lang="de-DE" dirty="0"/>
          </a:p>
        </p:txBody>
      </p:sp>
      <p:sp>
        <p:nvSpPr>
          <p:cNvPr id="7" name="Slide Number Placeholder 5">
            <a:extLst>
              <a:ext uri="{FF2B5EF4-FFF2-40B4-BE49-F238E27FC236}">
                <a16:creationId xmlns:a16="http://schemas.microsoft.com/office/drawing/2014/main" id="{B3DFC14D-DF7E-4A8B-A852-D8B4D62A0DA7}"/>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8" name="Date Placeholder 2">
            <a:extLst>
              <a:ext uri="{FF2B5EF4-FFF2-40B4-BE49-F238E27FC236}">
                <a16:creationId xmlns:a16="http://schemas.microsoft.com/office/drawing/2014/main" id="{066071D6-40D2-4F98-AF0B-81A143D6EF9F}"/>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spTree>
    <p:extLst>
      <p:ext uri="{BB962C8B-B14F-4D97-AF65-F5344CB8AC3E}">
        <p14:creationId xmlns:p14="http://schemas.microsoft.com/office/powerpoint/2010/main" val="388588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_Title and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94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2000" y="1800000"/>
            <a:ext cx="5220000" cy="4464000"/>
          </a:xfrm>
          <a:prstGeom prst="rect">
            <a:avLst/>
          </a:prstGeom>
        </p:spPr>
        <p:txBody>
          <a:bodyPr/>
          <a:lstStyle>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82000" y="6264000"/>
            <a:ext cx="3960000" cy="594000"/>
          </a:xfrm>
        </p:spPr>
        <p:txBody>
          <a:bodyPr/>
          <a:lstStyle/>
          <a:p>
            <a:r>
              <a:rPr lang="en-GB"/>
              <a:t>CMS example slides | July 2021</a:t>
            </a:r>
            <a:endParaRPr lang="de-DE" dirty="0"/>
          </a:p>
        </p:txBody>
      </p:sp>
      <p:sp>
        <p:nvSpPr>
          <p:cNvPr id="7" name="Slide Number Placeholder 6"/>
          <p:cNvSpPr>
            <a:spLocks noGrp="1"/>
          </p:cNvSpPr>
          <p:nvPr>
            <p:ph type="sldNum" sz="quarter" idx="12"/>
          </p:nvPr>
        </p:nvSpPr>
        <p:spPr/>
        <p:txBody>
          <a:bodyPr/>
          <a:lstStyle/>
          <a:p>
            <a:fld id="{586824BF-3B93-454D-8CFC-2835FAC2A0AB}" type="slidenum">
              <a:rPr lang="de-DE" smtClean="0"/>
              <a:t>‹#›</a:t>
            </a:fld>
            <a:endParaRPr lang="de-DE"/>
          </a:p>
        </p:txBody>
      </p:sp>
      <p:sp>
        <p:nvSpPr>
          <p:cNvPr id="8" name="Date Placeholder 2">
            <a:extLst>
              <a:ext uri="{FF2B5EF4-FFF2-40B4-BE49-F238E27FC236}">
                <a16:creationId xmlns:a16="http://schemas.microsoft.com/office/drawing/2014/main" id="{D0DE7890-64EC-4B4B-9EBD-CCFB4D0495D4}"/>
              </a:ext>
            </a:extLst>
          </p:cNvPr>
          <p:cNvSpPr>
            <a:spLocks noGrp="1"/>
          </p:cNvSpPr>
          <p:nvPr>
            <p:ph type="dt" sz="half" idx="13"/>
          </p:nvPr>
        </p:nvSpPr>
        <p:spPr>
          <a:xfrm>
            <a:off x="8363795" y="6262688"/>
            <a:ext cx="3240000" cy="594000"/>
          </a:xfrm>
          <a:prstGeom prst="rect">
            <a:avLst/>
          </a:prstGeom>
        </p:spPr>
        <p:txBody>
          <a:bodyPr vert="horz" lIns="0" tIns="0" rIns="0" bIns="0" rtlCol="0" anchor="ctr"/>
          <a:lstStyle>
            <a:lvl1pPr algn="r">
              <a:defRPr sz="1000">
                <a:solidFill>
                  <a:schemeClr val="tx1"/>
                </a:solidFill>
              </a:defRPr>
            </a:lvl1pPr>
          </a:lstStyle>
          <a:p>
            <a:r>
              <a:rPr lang="de-DE"/>
              <a:t>CMS Legal Services</a:t>
            </a:r>
            <a:endParaRPr lang="en-GB" dirty="0"/>
          </a:p>
        </p:txBody>
      </p:sp>
    </p:spTree>
    <p:extLst>
      <p:ext uri="{BB962C8B-B14F-4D97-AF65-F5344CB8AC3E}">
        <p14:creationId xmlns:p14="http://schemas.microsoft.com/office/powerpoint/2010/main" val="279057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attern half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9626445-2C74-4564-8EE3-458BCB0B1632}"/>
              </a:ext>
            </a:extLst>
          </p:cNvPr>
          <p:cNvSpPr>
            <a:spLocks noGrp="1"/>
          </p:cNvSpPr>
          <p:nvPr>
            <p:ph type="pic" sz="quarter" idx="15"/>
          </p:nvPr>
        </p:nvSpPr>
        <p:spPr>
          <a:xfrm>
            <a:off x="0" y="0"/>
            <a:ext cx="6096000" cy="6858000"/>
          </a:xfrm>
        </p:spPr>
        <p:txBody>
          <a:bodyPr/>
          <a:lstStyle/>
          <a:p>
            <a:endParaRPr lang="en-GB"/>
          </a:p>
        </p:txBody>
      </p:sp>
      <p:sp>
        <p:nvSpPr>
          <p:cNvPr id="2" name="Title 1"/>
          <p:cNvSpPr>
            <a:spLocks noGrp="1"/>
          </p:cNvSpPr>
          <p:nvPr>
            <p:ph type="title"/>
          </p:nvPr>
        </p:nvSpPr>
        <p:spPr>
          <a:xfrm>
            <a:off x="6739089" y="594000"/>
            <a:ext cx="4860000" cy="900000"/>
          </a:xfrm>
        </p:spPr>
        <p:txBody>
          <a:bodyPr anchor="t"/>
          <a:lstStyle>
            <a:lvl1pPr>
              <a:defRPr sz="3200" b="0"/>
            </a:lvl1pPr>
          </a:lstStyle>
          <a:p>
            <a:r>
              <a:rPr lang="en-US" dirty="0"/>
              <a:t>Click to edit Master title style</a:t>
            </a:r>
          </a:p>
        </p:txBody>
      </p:sp>
      <p:sp>
        <p:nvSpPr>
          <p:cNvPr id="5" name="Text Placeholder 4">
            <a:extLst>
              <a:ext uri="{FF2B5EF4-FFF2-40B4-BE49-F238E27FC236}">
                <a16:creationId xmlns:a16="http://schemas.microsoft.com/office/drawing/2014/main" id="{2FE1B5BC-5710-4248-B2BF-4FBE84F5868B}"/>
              </a:ext>
            </a:extLst>
          </p:cNvPr>
          <p:cNvSpPr>
            <a:spLocks noGrp="1"/>
          </p:cNvSpPr>
          <p:nvPr>
            <p:ph type="body" sz="quarter" idx="14"/>
          </p:nvPr>
        </p:nvSpPr>
        <p:spPr>
          <a:xfrm>
            <a:off x="6739089" y="1800000"/>
            <a:ext cx="4860000" cy="446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11" name="Footer Placeholder 5">
            <a:extLst>
              <a:ext uri="{FF2B5EF4-FFF2-40B4-BE49-F238E27FC236}">
                <a16:creationId xmlns:a16="http://schemas.microsoft.com/office/drawing/2014/main" id="{82C3CFAE-4E1C-444E-A066-B2A4E3B6513E}"/>
              </a:ext>
            </a:extLst>
          </p:cNvPr>
          <p:cNvSpPr>
            <a:spLocks noGrp="1"/>
          </p:cNvSpPr>
          <p:nvPr>
            <p:ph type="ftr" sz="quarter" idx="11"/>
          </p:nvPr>
        </p:nvSpPr>
        <p:spPr>
          <a:xfrm>
            <a:off x="882001" y="6264000"/>
            <a:ext cx="3960000" cy="594000"/>
          </a:xfrm>
        </p:spPr>
        <p:txBody>
          <a:bodyPr/>
          <a:lstStyle>
            <a:lvl1pPr>
              <a:defRPr b="0">
                <a:solidFill>
                  <a:schemeClr val="bg1"/>
                </a:solidFill>
              </a:defRPr>
            </a:lvl1pPr>
          </a:lstStyle>
          <a:p>
            <a:r>
              <a:rPr lang="en-GB"/>
              <a:t>CMS example slides | July 2021</a:t>
            </a:r>
            <a:endParaRPr lang="de-DE" dirty="0"/>
          </a:p>
        </p:txBody>
      </p:sp>
      <p:sp>
        <p:nvSpPr>
          <p:cNvPr id="12" name="Slide Number Placeholder 6">
            <a:extLst>
              <a:ext uri="{FF2B5EF4-FFF2-40B4-BE49-F238E27FC236}">
                <a16:creationId xmlns:a16="http://schemas.microsoft.com/office/drawing/2014/main" id="{AAECB760-7EAB-4089-AE21-15B6D3A75CB4}"/>
              </a:ext>
            </a:extLst>
          </p:cNvPr>
          <p:cNvSpPr>
            <a:spLocks noGrp="1"/>
          </p:cNvSpPr>
          <p:nvPr>
            <p:ph type="sldNum" sz="quarter" idx="12"/>
          </p:nvPr>
        </p:nvSpPr>
        <p:spPr>
          <a:xfrm>
            <a:off x="594000" y="6264000"/>
            <a:ext cx="288000" cy="594000"/>
          </a:xfrm>
        </p:spPr>
        <p:txBody>
          <a:bodyPr/>
          <a:lstStyle>
            <a:lvl1pPr>
              <a:defRPr b="0">
                <a:solidFill>
                  <a:schemeClr val="bg1"/>
                </a:solidFill>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DB27A637-D5FE-4212-B5AE-27ECF8AD2AC4}"/>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de-DE"/>
              <a:t>CMS Legal Services</a:t>
            </a:r>
            <a:endParaRPr lang="en-GB" dirty="0"/>
          </a:p>
        </p:txBody>
      </p:sp>
    </p:spTree>
    <p:extLst>
      <p:ext uri="{BB962C8B-B14F-4D97-AF65-F5344CB8AC3E}">
        <p14:creationId xmlns:p14="http://schemas.microsoft.com/office/powerpoint/2010/main" val="336692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attern colou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45E947-B104-4FE5-B694-C2CFDD266CA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 Placeholder 3"/>
          <p:cNvSpPr>
            <a:spLocks noGrp="1"/>
          </p:cNvSpPr>
          <p:nvPr>
            <p:ph type="body" sz="half" idx="2"/>
          </p:nvPr>
        </p:nvSpPr>
        <p:spPr>
          <a:xfrm>
            <a:off x="594000" y="594000"/>
            <a:ext cx="6840000" cy="900000"/>
          </a:xfrm>
          <a:prstGeom prst="rect">
            <a:avLst/>
          </a:prstGeom>
        </p:spPr>
        <p:txBody>
          <a:bodyPr anchor="b" anchorCtr="0">
            <a:normAutofit/>
          </a:bodyPr>
          <a:lstStyle>
            <a:lvl1pPr marL="0" indent="0">
              <a:buFont typeface="Symbol" panose="05050102010706020507" pitchFamily="18" charset="2"/>
              <a:buNone/>
              <a:defRPr sz="2500" b="1">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Freeform 5">
            <a:extLst>
              <a:ext uri="{FF2B5EF4-FFF2-40B4-BE49-F238E27FC236}">
                <a16:creationId xmlns:a16="http://schemas.microsoft.com/office/drawing/2014/main" id="{7B4A80CB-E65B-4FE4-9627-2165719E1C3F}"/>
              </a:ext>
            </a:extLst>
          </p:cNvPr>
          <p:cNvSpPr>
            <a:spLocks noEditPoints="1"/>
          </p:cNvSpPr>
          <p:nvPr userDrawn="1"/>
        </p:nvSpPr>
        <p:spPr bwMode="auto">
          <a:xfrm>
            <a:off x="8172452" y="0"/>
            <a:ext cx="4019550" cy="6858000"/>
          </a:xfrm>
          <a:custGeom>
            <a:avLst/>
            <a:gdLst>
              <a:gd name="T0" fmla="*/ 2311 w 2531"/>
              <a:gd name="T1" fmla="*/ 99 h 4320"/>
              <a:gd name="T2" fmla="*/ 2123 w 2531"/>
              <a:gd name="T3" fmla="*/ 36 h 4320"/>
              <a:gd name="T4" fmla="*/ 999 w 2531"/>
              <a:gd name="T5" fmla="*/ 161 h 4320"/>
              <a:gd name="T6" fmla="*/ 1312 w 2531"/>
              <a:gd name="T7" fmla="*/ 349 h 4320"/>
              <a:gd name="T8" fmla="*/ 1936 w 2531"/>
              <a:gd name="T9" fmla="*/ 474 h 4320"/>
              <a:gd name="T10" fmla="*/ 1499 w 2531"/>
              <a:gd name="T11" fmla="*/ 661 h 4320"/>
              <a:gd name="T12" fmla="*/ 2061 w 2531"/>
              <a:gd name="T13" fmla="*/ 848 h 4320"/>
              <a:gd name="T14" fmla="*/ 1686 w 2531"/>
              <a:gd name="T15" fmla="*/ 973 h 4320"/>
              <a:gd name="T16" fmla="*/ 750 w 2531"/>
              <a:gd name="T17" fmla="*/ 1161 h 4320"/>
              <a:gd name="T18" fmla="*/ 1811 w 2531"/>
              <a:gd name="T19" fmla="*/ 1348 h 4320"/>
              <a:gd name="T20" fmla="*/ 1561 w 2531"/>
              <a:gd name="T21" fmla="*/ 1473 h 4320"/>
              <a:gd name="T22" fmla="*/ 750 w 2531"/>
              <a:gd name="T23" fmla="*/ 1660 h 4320"/>
              <a:gd name="T24" fmla="*/ 1936 w 2531"/>
              <a:gd name="T25" fmla="*/ 1848 h 4320"/>
              <a:gd name="T26" fmla="*/ 1561 w 2531"/>
              <a:gd name="T27" fmla="*/ 1973 h 4320"/>
              <a:gd name="T28" fmla="*/ 874 w 2531"/>
              <a:gd name="T29" fmla="*/ 2035 h 4320"/>
              <a:gd name="T30" fmla="*/ 1062 w 2531"/>
              <a:gd name="T31" fmla="*/ 1848 h 4320"/>
              <a:gd name="T32" fmla="*/ 562 w 2531"/>
              <a:gd name="T33" fmla="*/ 1973 h 4320"/>
              <a:gd name="T34" fmla="*/ 375 w 2531"/>
              <a:gd name="T35" fmla="*/ 2160 h 4320"/>
              <a:gd name="T36" fmla="*/ 750 w 2531"/>
              <a:gd name="T37" fmla="*/ 2285 h 4320"/>
              <a:gd name="T38" fmla="*/ 63 w 2531"/>
              <a:gd name="T39" fmla="*/ 2472 h 4320"/>
              <a:gd name="T40" fmla="*/ 937 w 2531"/>
              <a:gd name="T41" fmla="*/ 2347 h 4320"/>
              <a:gd name="T42" fmla="*/ 1998 w 2531"/>
              <a:gd name="T43" fmla="*/ 2285 h 4320"/>
              <a:gd name="T44" fmla="*/ 1561 w 2531"/>
              <a:gd name="T45" fmla="*/ 2472 h 4320"/>
              <a:gd name="T46" fmla="*/ 937 w 2531"/>
              <a:gd name="T47" fmla="*/ 2597 h 4320"/>
              <a:gd name="T48" fmla="*/ 2123 w 2531"/>
              <a:gd name="T49" fmla="*/ 2785 h 4320"/>
              <a:gd name="T50" fmla="*/ 999 w 2531"/>
              <a:gd name="T51" fmla="*/ 2910 h 4320"/>
              <a:gd name="T52" fmla="*/ 1312 w 2531"/>
              <a:gd name="T53" fmla="*/ 3097 h 4320"/>
              <a:gd name="T54" fmla="*/ 1936 w 2531"/>
              <a:gd name="T55" fmla="*/ 3222 h 4320"/>
              <a:gd name="T56" fmla="*/ 1499 w 2531"/>
              <a:gd name="T57" fmla="*/ 3409 h 4320"/>
              <a:gd name="T58" fmla="*/ 2061 w 2531"/>
              <a:gd name="T59" fmla="*/ 3597 h 4320"/>
              <a:gd name="T60" fmla="*/ 1686 w 2531"/>
              <a:gd name="T61" fmla="*/ 3722 h 4320"/>
              <a:gd name="T62" fmla="*/ 750 w 2531"/>
              <a:gd name="T63" fmla="*/ 3909 h 4320"/>
              <a:gd name="T64" fmla="*/ 1811 w 2531"/>
              <a:gd name="T65" fmla="*/ 4096 h 4320"/>
              <a:gd name="T66" fmla="*/ 1561 w 2531"/>
              <a:gd name="T67" fmla="*/ 4221 h 4320"/>
              <a:gd name="T68" fmla="*/ 1759 w 2531"/>
              <a:gd name="T69" fmla="*/ 4319 h 4320"/>
              <a:gd name="T70" fmla="*/ 2123 w 2531"/>
              <a:gd name="T71" fmla="*/ 4284 h 4320"/>
              <a:gd name="T72" fmla="*/ 2486 w 2531"/>
              <a:gd name="T73" fmla="*/ 0 h 4320"/>
              <a:gd name="T74" fmla="*/ 2248 w 2531"/>
              <a:gd name="T75" fmla="*/ 2285 h 4320"/>
              <a:gd name="T76" fmla="*/ 1686 w 2531"/>
              <a:gd name="T77" fmla="*/ 224 h 4320"/>
              <a:gd name="T78" fmla="*/ 1686 w 2531"/>
              <a:gd name="T79" fmla="*/ 349 h 4320"/>
              <a:gd name="T80" fmla="*/ 2186 w 2531"/>
              <a:gd name="T81" fmla="*/ 1348 h 4320"/>
              <a:gd name="T82" fmla="*/ 1874 w 2531"/>
              <a:gd name="T83" fmla="*/ 1036 h 4320"/>
              <a:gd name="T84" fmla="*/ 1874 w 2531"/>
              <a:gd name="T85" fmla="*/ 1036 h 4320"/>
              <a:gd name="T86" fmla="*/ 2061 w 2531"/>
              <a:gd name="T87" fmla="*/ 1473 h 4320"/>
              <a:gd name="T88" fmla="*/ 1811 w 2531"/>
              <a:gd name="T89" fmla="*/ 2098 h 4320"/>
              <a:gd name="T90" fmla="*/ 2248 w 2531"/>
              <a:gd name="T91" fmla="*/ 2035 h 4320"/>
              <a:gd name="T92" fmla="*/ 1874 w 2531"/>
              <a:gd name="T93" fmla="*/ 2535 h 4320"/>
              <a:gd name="T94" fmla="*/ 2186 w 2531"/>
              <a:gd name="T95" fmla="*/ 2597 h 4320"/>
              <a:gd name="T96" fmla="*/ 1936 w 2531"/>
              <a:gd name="T97" fmla="*/ 3722 h 4320"/>
              <a:gd name="T98" fmla="*/ 2061 w 2531"/>
              <a:gd name="T99" fmla="*/ 4096 h 4320"/>
              <a:gd name="T100" fmla="*/ 2248 w 2531"/>
              <a:gd name="T101" fmla="*/ 4034 h 4320"/>
              <a:gd name="T102" fmla="*/ 1624 w 2531"/>
              <a:gd name="T103" fmla="*/ 3035 h 4320"/>
              <a:gd name="T104" fmla="*/ 2186 w 2531"/>
              <a:gd name="T105" fmla="*/ 3097 h 4320"/>
              <a:gd name="T106" fmla="*/ 2311 w 2531"/>
              <a:gd name="T107" fmla="*/ 27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31" h="4320">
                <a:moveTo>
                  <a:pt x="2486" y="0"/>
                </a:moveTo>
                <a:cubicBezTo>
                  <a:pt x="2494" y="10"/>
                  <a:pt x="2498" y="23"/>
                  <a:pt x="2498" y="36"/>
                </a:cubicBezTo>
                <a:cubicBezTo>
                  <a:pt x="2498" y="71"/>
                  <a:pt x="2470" y="99"/>
                  <a:pt x="2436" y="99"/>
                </a:cubicBezTo>
                <a:cubicBezTo>
                  <a:pt x="2311" y="99"/>
                  <a:pt x="2311" y="99"/>
                  <a:pt x="2311" y="99"/>
                </a:cubicBezTo>
                <a:cubicBezTo>
                  <a:pt x="2276" y="99"/>
                  <a:pt x="2248" y="71"/>
                  <a:pt x="2248" y="36"/>
                </a:cubicBezTo>
                <a:cubicBezTo>
                  <a:pt x="2248" y="23"/>
                  <a:pt x="2253" y="10"/>
                  <a:pt x="2260" y="0"/>
                </a:cubicBezTo>
                <a:cubicBezTo>
                  <a:pt x="2112" y="0"/>
                  <a:pt x="2112" y="0"/>
                  <a:pt x="2112" y="0"/>
                </a:cubicBezTo>
                <a:cubicBezTo>
                  <a:pt x="2119" y="10"/>
                  <a:pt x="2123" y="23"/>
                  <a:pt x="2123" y="36"/>
                </a:cubicBezTo>
                <a:cubicBezTo>
                  <a:pt x="2123" y="71"/>
                  <a:pt x="2095" y="99"/>
                  <a:pt x="2061" y="99"/>
                </a:cubicBezTo>
                <a:cubicBezTo>
                  <a:pt x="1062" y="99"/>
                  <a:pt x="1062" y="99"/>
                  <a:pt x="1062" y="99"/>
                </a:cubicBezTo>
                <a:cubicBezTo>
                  <a:pt x="1027" y="99"/>
                  <a:pt x="999" y="127"/>
                  <a:pt x="999" y="161"/>
                </a:cubicBezTo>
                <a:cubicBezTo>
                  <a:pt x="999" y="161"/>
                  <a:pt x="999" y="161"/>
                  <a:pt x="999" y="161"/>
                </a:cubicBezTo>
                <a:cubicBezTo>
                  <a:pt x="999" y="196"/>
                  <a:pt x="1027" y="224"/>
                  <a:pt x="1062" y="224"/>
                </a:cubicBezTo>
                <a:cubicBezTo>
                  <a:pt x="1312" y="224"/>
                  <a:pt x="1312" y="224"/>
                  <a:pt x="1312" y="224"/>
                </a:cubicBezTo>
                <a:cubicBezTo>
                  <a:pt x="1346" y="224"/>
                  <a:pt x="1374" y="252"/>
                  <a:pt x="1374" y="286"/>
                </a:cubicBezTo>
                <a:cubicBezTo>
                  <a:pt x="1374" y="321"/>
                  <a:pt x="1346" y="349"/>
                  <a:pt x="1312" y="349"/>
                </a:cubicBezTo>
                <a:cubicBezTo>
                  <a:pt x="812" y="349"/>
                  <a:pt x="812" y="349"/>
                  <a:pt x="812" y="349"/>
                </a:cubicBezTo>
                <a:cubicBezTo>
                  <a:pt x="778" y="349"/>
                  <a:pt x="750" y="377"/>
                  <a:pt x="750" y="411"/>
                </a:cubicBezTo>
                <a:cubicBezTo>
                  <a:pt x="750" y="446"/>
                  <a:pt x="778" y="474"/>
                  <a:pt x="812" y="474"/>
                </a:cubicBezTo>
                <a:cubicBezTo>
                  <a:pt x="1936" y="474"/>
                  <a:pt x="1936" y="474"/>
                  <a:pt x="1936" y="474"/>
                </a:cubicBezTo>
                <a:cubicBezTo>
                  <a:pt x="1970" y="474"/>
                  <a:pt x="1998" y="502"/>
                  <a:pt x="1998" y="536"/>
                </a:cubicBezTo>
                <a:cubicBezTo>
                  <a:pt x="1998" y="570"/>
                  <a:pt x="1970" y="599"/>
                  <a:pt x="1936" y="599"/>
                </a:cubicBezTo>
                <a:cubicBezTo>
                  <a:pt x="1561" y="599"/>
                  <a:pt x="1561" y="599"/>
                  <a:pt x="1561" y="599"/>
                </a:cubicBezTo>
                <a:cubicBezTo>
                  <a:pt x="1527" y="599"/>
                  <a:pt x="1499" y="627"/>
                  <a:pt x="1499" y="661"/>
                </a:cubicBezTo>
                <a:cubicBezTo>
                  <a:pt x="1499" y="695"/>
                  <a:pt x="1527" y="723"/>
                  <a:pt x="1561" y="723"/>
                </a:cubicBezTo>
                <a:cubicBezTo>
                  <a:pt x="2061" y="723"/>
                  <a:pt x="2061" y="723"/>
                  <a:pt x="2061" y="723"/>
                </a:cubicBezTo>
                <a:cubicBezTo>
                  <a:pt x="2095" y="723"/>
                  <a:pt x="2123" y="752"/>
                  <a:pt x="2123" y="786"/>
                </a:cubicBezTo>
                <a:cubicBezTo>
                  <a:pt x="2123" y="820"/>
                  <a:pt x="2095" y="848"/>
                  <a:pt x="2061" y="848"/>
                </a:cubicBezTo>
                <a:cubicBezTo>
                  <a:pt x="1062" y="848"/>
                  <a:pt x="1062" y="848"/>
                  <a:pt x="1062" y="848"/>
                </a:cubicBezTo>
                <a:cubicBezTo>
                  <a:pt x="1027" y="848"/>
                  <a:pt x="999" y="877"/>
                  <a:pt x="999" y="911"/>
                </a:cubicBezTo>
                <a:cubicBezTo>
                  <a:pt x="999" y="945"/>
                  <a:pt x="1027" y="973"/>
                  <a:pt x="1062" y="973"/>
                </a:cubicBezTo>
                <a:cubicBezTo>
                  <a:pt x="1686" y="973"/>
                  <a:pt x="1686" y="973"/>
                  <a:pt x="1686" y="973"/>
                </a:cubicBezTo>
                <a:cubicBezTo>
                  <a:pt x="1721" y="973"/>
                  <a:pt x="1749" y="1001"/>
                  <a:pt x="1749" y="1036"/>
                </a:cubicBezTo>
                <a:cubicBezTo>
                  <a:pt x="1749" y="1070"/>
                  <a:pt x="1721" y="1098"/>
                  <a:pt x="1686" y="1098"/>
                </a:cubicBezTo>
                <a:cubicBezTo>
                  <a:pt x="812" y="1098"/>
                  <a:pt x="812" y="1098"/>
                  <a:pt x="812" y="1098"/>
                </a:cubicBezTo>
                <a:cubicBezTo>
                  <a:pt x="778" y="1098"/>
                  <a:pt x="750" y="1126"/>
                  <a:pt x="750" y="1161"/>
                </a:cubicBezTo>
                <a:cubicBezTo>
                  <a:pt x="750" y="1195"/>
                  <a:pt x="778" y="1223"/>
                  <a:pt x="812" y="1223"/>
                </a:cubicBezTo>
                <a:cubicBezTo>
                  <a:pt x="1811" y="1223"/>
                  <a:pt x="1811" y="1223"/>
                  <a:pt x="1811" y="1223"/>
                </a:cubicBezTo>
                <a:cubicBezTo>
                  <a:pt x="1845" y="1223"/>
                  <a:pt x="1874" y="1251"/>
                  <a:pt x="1874" y="1286"/>
                </a:cubicBezTo>
                <a:cubicBezTo>
                  <a:pt x="1874" y="1320"/>
                  <a:pt x="1845" y="1348"/>
                  <a:pt x="1811" y="1348"/>
                </a:cubicBezTo>
                <a:cubicBezTo>
                  <a:pt x="1312" y="1348"/>
                  <a:pt x="1312" y="1348"/>
                  <a:pt x="1312" y="1348"/>
                </a:cubicBezTo>
                <a:cubicBezTo>
                  <a:pt x="1277" y="1348"/>
                  <a:pt x="1249" y="1376"/>
                  <a:pt x="1249" y="1411"/>
                </a:cubicBezTo>
                <a:cubicBezTo>
                  <a:pt x="1249" y="1445"/>
                  <a:pt x="1277" y="1473"/>
                  <a:pt x="1312" y="1473"/>
                </a:cubicBezTo>
                <a:cubicBezTo>
                  <a:pt x="1561" y="1473"/>
                  <a:pt x="1561" y="1473"/>
                  <a:pt x="1561" y="1473"/>
                </a:cubicBezTo>
                <a:cubicBezTo>
                  <a:pt x="1596" y="1473"/>
                  <a:pt x="1624" y="1501"/>
                  <a:pt x="1624" y="1535"/>
                </a:cubicBezTo>
                <a:cubicBezTo>
                  <a:pt x="1624" y="1570"/>
                  <a:pt x="1596" y="1598"/>
                  <a:pt x="1561" y="1598"/>
                </a:cubicBezTo>
                <a:cubicBezTo>
                  <a:pt x="812" y="1598"/>
                  <a:pt x="812" y="1598"/>
                  <a:pt x="812" y="1598"/>
                </a:cubicBezTo>
                <a:cubicBezTo>
                  <a:pt x="778" y="1598"/>
                  <a:pt x="750" y="1626"/>
                  <a:pt x="750" y="1660"/>
                </a:cubicBezTo>
                <a:cubicBezTo>
                  <a:pt x="750" y="1695"/>
                  <a:pt x="778" y="1723"/>
                  <a:pt x="812" y="1723"/>
                </a:cubicBezTo>
                <a:cubicBezTo>
                  <a:pt x="1936" y="1723"/>
                  <a:pt x="1936" y="1723"/>
                  <a:pt x="1936" y="1723"/>
                </a:cubicBezTo>
                <a:cubicBezTo>
                  <a:pt x="1970" y="1723"/>
                  <a:pt x="1998" y="1751"/>
                  <a:pt x="1998" y="1785"/>
                </a:cubicBezTo>
                <a:cubicBezTo>
                  <a:pt x="1998" y="1820"/>
                  <a:pt x="1970" y="1848"/>
                  <a:pt x="1936" y="1848"/>
                </a:cubicBezTo>
                <a:cubicBezTo>
                  <a:pt x="1436" y="1848"/>
                  <a:pt x="1436" y="1848"/>
                  <a:pt x="1436" y="1848"/>
                </a:cubicBezTo>
                <a:cubicBezTo>
                  <a:pt x="1402" y="1848"/>
                  <a:pt x="1374" y="1876"/>
                  <a:pt x="1374" y="1910"/>
                </a:cubicBezTo>
                <a:cubicBezTo>
                  <a:pt x="1374" y="1945"/>
                  <a:pt x="1402" y="1973"/>
                  <a:pt x="1436" y="1973"/>
                </a:cubicBezTo>
                <a:cubicBezTo>
                  <a:pt x="1561" y="1973"/>
                  <a:pt x="1561" y="1973"/>
                  <a:pt x="1561" y="1973"/>
                </a:cubicBezTo>
                <a:cubicBezTo>
                  <a:pt x="1596" y="1973"/>
                  <a:pt x="1624" y="2001"/>
                  <a:pt x="1624" y="2035"/>
                </a:cubicBezTo>
                <a:cubicBezTo>
                  <a:pt x="1624" y="2069"/>
                  <a:pt x="1596" y="2098"/>
                  <a:pt x="1561" y="2098"/>
                </a:cubicBezTo>
                <a:cubicBezTo>
                  <a:pt x="937" y="2098"/>
                  <a:pt x="937" y="2098"/>
                  <a:pt x="937" y="2098"/>
                </a:cubicBezTo>
                <a:cubicBezTo>
                  <a:pt x="903" y="2098"/>
                  <a:pt x="874" y="2069"/>
                  <a:pt x="874" y="2035"/>
                </a:cubicBezTo>
                <a:cubicBezTo>
                  <a:pt x="874" y="2001"/>
                  <a:pt x="903" y="1973"/>
                  <a:pt x="937" y="1973"/>
                </a:cubicBezTo>
                <a:cubicBezTo>
                  <a:pt x="1062" y="1973"/>
                  <a:pt x="1062" y="1973"/>
                  <a:pt x="1062" y="1973"/>
                </a:cubicBezTo>
                <a:cubicBezTo>
                  <a:pt x="1096" y="1973"/>
                  <a:pt x="1124" y="1945"/>
                  <a:pt x="1124" y="1910"/>
                </a:cubicBezTo>
                <a:cubicBezTo>
                  <a:pt x="1124" y="1876"/>
                  <a:pt x="1096" y="1848"/>
                  <a:pt x="1062" y="1848"/>
                </a:cubicBezTo>
                <a:cubicBezTo>
                  <a:pt x="63" y="1848"/>
                  <a:pt x="63" y="1848"/>
                  <a:pt x="63" y="1848"/>
                </a:cubicBezTo>
                <a:cubicBezTo>
                  <a:pt x="28" y="1848"/>
                  <a:pt x="0" y="1876"/>
                  <a:pt x="0" y="1910"/>
                </a:cubicBezTo>
                <a:cubicBezTo>
                  <a:pt x="0" y="1945"/>
                  <a:pt x="28" y="1973"/>
                  <a:pt x="63" y="1973"/>
                </a:cubicBezTo>
                <a:cubicBezTo>
                  <a:pt x="562" y="1973"/>
                  <a:pt x="562" y="1973"/>
                  <a:pt x="562" y="1973"/>
                </a:cubicBezTo>
                <a:cubicBezTo>
                  <a:pt x="597" y="1973"/>
                  <a:pt x="625" y="2001"/>
                  <a:pt x="625" y="2035"/>
                </a:cubicBezTo>
                <a:cubicBezTo>
                  <a:pt x="625" y="2069"/>
                  <a:pt x="597" y="2098"/>
                  <a:pt x="562" y="2098"/>
                </a:cubicBezTo>
                <a:cubicBezTo>
                  <a:pt x="437" y="2098"/>
                  <a:pt x="437" y="2098"/>
                  <a:pt x="437" y="2098"/>
                </a:cubicBezTo>
                <a:cubicBezTo>
                  <a:pt x="403" y="2098"/>
                  <a:pt x="375" y="2126"/>
                  <a:pt x="375" y="2160"/>
                </a:cubicBezTo>
                <a:cubicBezTo>
                  <a:pt x="375" y="2160"/>
                  <a:pt x="375" y="2160"/>
                  <a:pt x="375" y="2160"/>
                </a:cubicBezTo>
                <a:cubicBezTo>
                  <a:pt x="375" y="2194"/>
                  <a:pt x="403" y="2223"/>
                  <a:pt x="437" y="2223"/>
                </a:cubicBezTo>
                <a:cubicBezTo>
                  <a:pt x="687" y="2223"/>
                  <a:pt x="687" y="2223"/>
                  <a:pt x="687" y="2223"/>
                </a:cubicBezTo>
                <a:cubicBezTo>
                  <a:pt x="721" y="2223"/>
                  <a:pt x="750" y="2251"/>
                  <a:pt x="750" y="2285"/>
                </a:cubicBezTo>
                <a:cubicBezTo>
                  <a:pt x="750" y="2319"/>
                  <a:pt x="721" y="2347"/>
                  <a:pt x="687" y="2347"/>
                </a:cubicBezTo>
                <a:cubicBezTo>
                  <a:pt x="63" y="2347"/>
                  <a:pt x="63" y="2347"/>
                  <a:pt x="63" y="2347"/>
                </a:cubicBezTo>
                <a:cubicBezTo>
                  <a:pt x="28" y="2347"/>
                  <a:pt x="0" y="2376"/>
                  <a:pt x="0" y="2410"/>
                </a:cubicBezTo>
                <a:cubicBezTo>
                  <a:pt x="0" y="2444"/>
                  <a:pt x="28" y="2472"/>
                  <a:pt x="63" y="2472"/>
                </a:cubicBezTo>
                <a:cubicBezTo>
                  <a:pt x="1187" y="2472"/>
                  <a:pt x="1187" y="2472"/>
                  <a:pt x="1187" y="2472"/>
                </a:cubicBezTo>
                <a:cubicBezTo>
                  <a:pt x="1221" y="2472"/>
                  <a:pt x="1249" y="2444"/>
                  <a:pt x="1249" y="2410"/>
                </a:cubicBezTo>
                <a:cubicBezTo>
                  <a:pt x="1249" y="2376"/>
                  <a:pt x="1221" y="2347"/>
                  <a:pt x="1187" y="2347"/>
                </a:cubicBezTo>
                <a:cubicBezTo>
                  <a:pt x="937" y="2347"/>
                  <a:pt x="937" y="2347"/>
                  <a:pt x="937" y="2347"/>
                </a:cubicBezTo>
                <a:cubicBezTo>
                  <a:pt x="903" y="2347"/>
                  <a:pt x="874" y="2319"/>
                  <a:pt x="874" y="2285"/>
                </a:cubicBezTo>
                <a:cubicBezTo>
                  <a:pt x="874" y="2251"/>
                  <a:pt x="903" y="2223"/>
                  <a:pt x="937" y="2223"/>
                </a:cubicBezTo>
                <a:cubicBezTo>
                  <a:pt x="1936" y="2223"/>
                  <a:pt x="1936" y="2223"/>
                  <a:pt x="1936" y="2223"/>
                </a:cubicBezTo>
                <a:cubicBezTo>
                  <a:pt x="1970" y="2223"/>
                  <a:pt x="1998" y="2251"/>
                  <a:pt x="1998" y="2285"/>
                </a:cubicBezTo>
                <a:cubicBezTo>
                  <a:pt x="1998" y="2319"/>
                  <a:pt x="1970" y="2347"/>
                  <a:pt x="1936" y="2347"/>
                </a:cubicBezTo>
                <a:cubicBezTo>
                  <a:pt x="1561" y="2347"/>
                  <a:pt x="1561" y="2347"/>
                  <a:pt x="1561" y="2347"/>
                </a:cubicBezTo>
                <a:cubicBezTo>
                  <a:pt x="1527" y="2347"/>
                  <a:pt x="1499" y="2376"/>
                  <a:pt x="1499" y="2410"/>
                </a:cubicBezTo>
                <a:cubicBezTo>
                  <a:pt x="1499" y="2444"/>
                  <a:pt x="1527" y="2472"/>
                  <a:pt x="1561" y="2472"/>
                </a:cubicBezTo>
                <a:cubicBezTo>
                  <a:pt x="1686" y="2472"/>
                  <a:pt x="1686" y="2472"/>
                  <a:pt x="1686" y="2472"/>
                </a:cubicBezTo>
                <a:cubicBezTo>
                  <a:pt x="1721" y="2472"/>
                  <a:pt x="1749" y="2500"/>
                  <a:pt x="1749" y="2535"/>
                </a:cubicBezTo>
                <a:cubicBezTo>
                  <a:pt x="1749" y="2569"/>
                  <a:pt x="1721" y="2597"/>
                  <a:pt x="1686" y="2597"/>
                </a:cubicBezTo>
                <a:cubicBezTo>
                  <a:pt x="937" y="2597"/>
                  <a:pt x="937" y="2597"/>
                  <a:pt x="937" y="2597"/>
                </a:cubicBezTo>
                <a:cubicBezTo>
                  <a:pt x="903" y="2597"/>
                  <a:pt x="874" y="2625"/>
                  <a:pt x="874" y="2660"/>
                </a:cubicBezTo>
                <a:cubicBezTo>
                  <a:pt x="874" y="2694"/>
                  <a:pt x="903" y="2722"/>
                  <a:pt x="937" y="2722"/>
                </a:cubicBezTo>
                <a:cubicBezTo>
                  <a:pt x="2061" y="2722"/>
                  <a:pt x="2061" y="2722"/>
                  <a:pt x="2061" y="2722"/>
                </a:cubicBezTo>
                <a:cubicBezTo>
                  <a:pt x="2095" y="2722"/>
                  <a:pt x="2123" y="2750"/>
                  <a:pt x="2123" y="2785"/>
                </a:cubicBezTo>
                <a:cubicBezTo>
                  <a:pt x="2123" y="2819"/>
                  <a:pt x="2095" y="2847"/>
                  <a:pt x="2061" y="2847"/>
                </a:cubicBezTo>
                <a:cubicBezTo>
                  <a:pt x="1062" y="2847"/>
                  <a:pt x="1062" y="2847"/>
                  <a:pt x="1062" y="2847"/>
                </a:cubicBezTo>
                <a:cubicBezTo>
                  <a:pt x="1027" y="2847"/>
                  <a:pt x="999" y="2875"/>
                  <a:pt x="999" y="2910"/>
                </a:cubicBezTo>
                <a:cubicBezTo>
                  <a:pt x="999" y="2910"/>
                  <a:pt x="999" y="2910"/>
                  <a:pt x="999" y="2910"/>
                </a:cubicBezTo>
                <a:cubicBezTo>
                  <a:pt x="999" y="2944"/>
                  <a:pt x="1027" y="2972"/>
                  <a:pt x="1062" y="2972"/>
                </a:cubicBezTo>
                <a:cubicBezTo>
                  <a:pt x="1312" y="2972"/>
                  <a:pt x="1312" y="2972"/>
                  <a:pt x="1312" y="2972"/>
                </a:cubicBezTo>
                <a:cubicBezTo>
                  <a:pt x="1346" y="2972"/>
                  <a:pt x="1374" y="3000"/>
                  <a:pt x="1374" y="3035"/>
                </a:cubicBezTo>
                <a:cubicBezTo>
                  <a:pt x="1374" y="3069"/>
                  <a:pt x="1346" y="3097"/>
                  <a:pt x="1312" y="3097"/>
                </a:cubicBezTo>
                <a:cubicBezTo>
                  <a:pt x="812" y="3097"/>
                  <a:pt x="812" y="3097"/>
                  <a:pt x="812" y="3097"/>
                </a:cubicBezTo>
                <a:cubicBezTo>
                  <a:pt x="778" y="3097"/>
                  <a:pt x="750" y="3125"/>
                  <a:pt x="750" y="3159"/>
                </a:cubicBezTo>
                <a:cubicBezTo>
                  <a:pt x="750" y="3194"/>
                  <a:pt x="778" y="3222"/>
                  <a:pt x="812" y="3222"/>
                </a:cubicBezTo>
                <a:cubicBezTo>
                  <a:pt x="1936" y="3222"/>
                  <a:pt x="1936" y="3222"/>
                  <a:pt x="1936" y="3222"/>
                </a:cubicBezTo>
                <a:cubicBezTo>
                  <a:pt x="1970" y="3222"/>
                  <a:pt x="1998" y="3250"/>
                  <a:pt x="1998" y="3284"/>
                </a:cubicBezTo>
                <a:cubicBezTo>
                  <a:pt x="1998" y="3319"/>
                  <a:pt x="1970" y="3347"/>
                  <a:pt x="1936" y="3347"/>
                </a:cubicBezTo>
                <a:cubicBezTo>
                  <a:pt x="1561" y="3347"/>
                  <a:pt x="1561" y="3347"/>
                  <a:pt x="1561" y="3347"/>
                </a:cubicBezTo>
                <a:cubicBezTo>
                  <a:pt x="1527" y="3347"/>
                  <a:pt x="1499" y="3375"/>
                  <a:pt x="1499" y="3409"/>
                </a:cubicBezTo>
                <a:cubicBezTo>
                  <a:pt x="1499" y="3444"/>
                  <a:pt x="1527" y="3472"/>
                  <a:pt x="1561" y="3472"/>
                </a:cubicBezTo>
                <a:cubicBezTo>
                  <a:pt x="2061" y="3472"/>
                  <a:pt x="2061" y="3472"/>
                  <a:pt x="2061" y="3472"/>
                </a:cubicBezTo>
                <a:cubicBezTo>
                  <a:pt x="2095" y="3472"/>
                  <a:pt x="2123" y="3500"/>
                  <a:pt x="2123" y="3534"/>
                </a:cubicBezTo>
                <a:cubicBezTo>
                  <a:pt x="2123" y="3569"/>
                  <a:pt x="2095" y="3597"/>
                  <a:pt x="2061" y="3597"/>
                </a:cubicBezTo>
                <a:cubicBezTo>
                  <a:pt x="1062" y="3597"/>
                  <a:pt x="1062" y="3597"/>
                  <a:pt x="1062" y="3597"/>
                </a:cubicBezTo>
                <a:cubicBezTo>
                  <a:pt x="1027" y="3597"/>
                  <a:pt x="999" y="3625"/>
                  <a:pt x="999" y="3659"/>
                </a:cubicBezTo>
                <a:cubicBezTo>
                  <a:pt x="999" y="3693"/>
                  <a:pt x="1027" y="3722"/>
                  <a:pt x="1062" y="3722"/>
                </a:cubicBezTo>
                <a:cubicBezTo>
                  <a:pt x="1686" y="3722"/>
                  <a:pt x="1686" y="3722"/>
                  <a:pt x="1686" y="3722"/>
                </a:cubicBezTo>
                <a:cubicBezTo>
                  <a:pt x="1721" y="3722"/>
                  <a:pt x="1749" y="3750"/>
                  <a:pt x="1749" y="3784"/>
                </a:cubicBezTo>
                <a:cubicBezTo>
                  <a:pt x="1749" y="3818"/>
                  <a:pt x="1721" y="3846"/>
                  <a:pt x="1686" y="3846"/>
                </a:cubicBezTo>
                <a:cubicBezTo>
                  <a:pt x="812" y="3846"/>
                  <a:pt x="812" y="3846"/>
                  <a:pt x="812" y="3846"/>
                </a:cubicBezTo>
                <a:cubicBezTo>
                  <a:pt x="778" y="3846"/>
                  <a:pt x="750" y="3875"/>
                  <a:pt x="750" y="3909"/>
                </a:cubicBezTo>
                <a:cubicBezTo>
                  <a:pt x="750" y="3943"/>
                  <a:pt x="778" y="3971"/>
                  <a:pt x="812" y="3971"/>
                </a:cubicBezTo>
                <a:cubicBezTo>
                  <a:pt x="1811" y="3971"/>
                  <a:pt x="1811" y="3971"/>
                  <a:pt x="1811" y="3971"/>
                </a:cubicBezTo>
                <a:cubicBezTo>
                  <a:pt x="1845" y="3971"/>
                  <a:pt x="1874" y="4000"/>
                  <a:pt x="1874" y="4034"/>
                </a:cubicBezTo>
                <a:cubicBezTo>
                  <a:pt x="1874" y="4068"/>
                  <a:pt x="1845" y="4096"/>
                  <a:pt x="1811" y="4096"/>
                </a:cubicBezTo>
                <a:cubicBezTo>
                  <a:pt x="1312" y="4096"/>
                  <a:pt x="1312" y="4096"/>
                  <a:pt x="1312" y="4096"/>
                </a:cubicBezTo>
                <a:cubicBezTo>
                  <a:pt x="1277" y="4096"/>
                  <a:pt x="1249" y="4124"/>
                  <a:pt x="1249" y="4159"/>
                </a:cubicBezTo>
                <a:cubicBezTo>
                  <a:pt x="1249" y="4193"/>
                  <a:pt x="1277" y="4221"/>
                  <a:pt x="1312" y="4221"/>
                </a:cubicBezTo>
                <a:cubicBezTo>
                  <a:pt x="1561" y="4221"/>
                  <a:pt x="1561" y="4221"/>
                  <a:pt x="1561" y="4221"/>
                </a:cubicBezTo>
                <a:cubicBezTo>
                  <a:pt x="1596" y="4221"/>
                  <a:pt x="1624" y="4249"/>
                  <a:pt x="1624" y="4284"/>
                </a:cubicBezTo>
                <a:cubicBezTo>
                  <a:pt x="1624" y="4297"/>
                  <a:pt x="1619" y="4310"/>
                  <a:pt x="1612" y="4320"/>
                </a:cubicBezTo>
                <a:cubicBezTo>
                  <a:pt x="2110" y="4320"/>
                  <a:pt x="2110" y="4320"/>
                  <a:pt x="2110" y="4320"/>
                </a:cubicBezTo>
                <a:cubicBezTo>
                  <a:pt x="1759" y="4319"/>
                  <a:pt x="1759" y="4319"/>
                  <a:pt x="1759" y="4319"/>
                </a:cubicBezTo>
                <a:cubicBezTo>
                  <a:pt x="1753" y="4309"/>
                  <a:pt x="1749" y="4297"/>
                  <a:pt x="1749" y="4284"/>
                </a:cubicBezTo>
                <a:cubicBezTo>
                  <a:pt x="1749" y="4249"/>
                  <a:pt x="1777" y="4221"/>
                  <a:pt x="1811" y="4221"/>
                </a:cubicBezTo>
                <a:cubicBezTo>
                  <a:pt x="2061" y="4221"/>
                  <a:pt x="2061" y="4221"/>
                  <a:pt x="2061" y="4221"/>
                </a:cubicBezTo>
                <a:cubicBezTo>
                  <a:pt x="2095" y="4221"/>
                  <a:pt x="2123" y="4249"/>
                  <a:pt x="2123" y="4284"/>
                </a:cubicBezTo>
                <a:cubicBezTo>
                  <a:pt x="2123" y="4297"/>
                  <a:pt x="2119" y="4310"/>
                  <a:pt x="2112" y="4320"/>
                </a:cubicBezTo>
                <a:cubicBezTo>
                  <a:pt x="2531" y="4320"/>
                  <a:pt x="2531" y="4320"/>
                  <a:pt x="2531" y="4320"/>
                </a:cubicBezTo>
                <a:cubicBezTo>
                  <a:pt x="2531" y="0"/>
                  <a:pt x="2531" y="0"/>
                  <a:pt x="2531" y="0"/>
                </a:cubicBezTo>
                <a:lnTo>
                  <a:pt x="2486" y="0"/>
                </a:lnTo>
                <a:close/>
                <a:moveTo>
                  <a:pt x="2311" y="2223"/>
                </a:moveTo>
                <a:cubicBezTo>
                  <a:pt x="2345" y="2223"/>
                  <a:pt x="2373" y="2251"/>
                  <a:pt x="2373" y="2285"/>
                </a:cubicBezTo>
                <a:cubicBezTo>
                  <a:pt x="2373" y="2319"/>
                  <a:pt x="2345" y="2347"/>
                  <a:pt x="2311" y="2347"/>
                </a:cubicBezTo>
                <a:cubicBezTo>
                  <a:pt x="2276" y="2347"/>
                  <a:pt x="2248" y="2319"/>
                  <a:pt x="2248" y="2285"/>
                </a:cubicBezTo>
                <a:cubicBezTo>
                  <a:pt x="2248" y="2251"/>
                  <a:pt x="2276" y="2223"/>
                  <a:pt x="2311" y="2223"/>
                </a:cubicBezTo>
                <a:close/>
                <a:moveTo>
                  <a:pt x="1686" y="349"/>
                </a:moveTo>
                <a:cubicBezTo>
                  <a:pt x="1652" y="349"/>
                  <a:pt x="1624" y="321"/>
                  <a:pt x="1624" y="286"/>
                </a:cubicBezTo>
                <a:cubicBezTo>
                  <a:pt x="1624" y="252"/>
                  <a:pt x="1652" y="224"/>
                  <a:pt x="1686" y="224"/>
                </a:cubicBezTo>
                <a:cubicBezTo>
                  <a:pt x="2186" y="224"/>
                  <a:pt x="2186" y="224"/>
                  <a:pt x="2186" y="224"/>
                </a:cubicBezTo>
                <a:cubicBezTo>
                  <a:pt x="2220" y="224"/>
                  <a:pt x="2248" y="252"/>
                  <a:pt x="2248" y="286"/>
                </a:cubicBezTo>
                <a:cubicBezTo>
                  <a:pt x="2248" y="321"/>
                  <a:pt x="2220" y="349"/>
                  <a:pt x="2186" y="349"/>
                </a:cubicBezTo>
                <a:lnTo>
                  <a:pt x="1686" y="349"/>
                </a:lnTo>
                <a:close/>
                <a:moveTo>
                  <a:pt x="2061" y="1223"/>
                </a:moveTo>
                <a:cubicBezTo>
                  <a:pt x="2186" y="1223"/>
                  <a:pt x="2186" y="1223"/>
                  <a:pt x="2186" y="1223"/>
                </a:cubicBezTo>
                <a:cubicBezTo>
                  <a:pt x="2220" y="1223"/>
                  <a:pt x="2248" y="1251"/>
                  <a:pt x="2248" y="1286"/>
                </a:cubicBezTo>
                <a:cubicBezTo>
                  <a:pt x="2248" y="1320"/>
                  <a:pt x="2220" y="1348"/>
                  <a:pt x="2186" y="1348"/>
                </a:cubicBezTo>
                <a:cubicBezTo>
                  <a:pt x="2061" y="1348"/>
                  <a:pt x="2061" y="1348"/>
                  <a:pt x="2061" y="1348"/>
                </a:cubicBezTo>
                <a:cubicBezTo>
                  <a:pt x="2027" y="1348"/>
                  <a:pt x="1998" y="1320"/>
                  <a:pt x="1998" y="1286"/>
                </a:cubicBezTo>
                <a:cubicBezTo>
                  <a:pt x="1998" y="1251"/>
                  <a:pt x="2027" y="1223"/>
                  <a:pt x="2061" y="1223"/>
                </a:cubicBezTo>
                <a:close/>
                <a:moveTo>
                  <a:pt x="1874" y="1036"/>
                </a:moveTo>
                <a:cubicBezTo>
                  <a:pt x="1874" y="1001"/>
                  <a:pt x="1902" y="973"/>
                  <a:pt x="1936" y="973"/>
                </a:cubicBezTo>
                <a:cubicBezTo>
                  <a:pt x="1970" y="973"/>
                  <a:pt x="1998" y="1001"/>
                  <a:pt x="1998" y="1036"/>
                </a:cubicBezTo>
                <a:cubicBezTo>
                  <a:pt x="1998" y="1070"/>
                  <a:pt x="1970" y="1098"/>
                  <a:pt x="1936" y="1098"/>
                </a:cubicBezTo>
                <a:cubicBezTo>
                  <a:pt x="1902" y="1098"/>
                  <a:pt x="1874" y="1070"/>
                  <a:pt x="1874" y="1036"/>
                </a:cubicBezTo>
                <a:close/>
                <a:moveTo>
                  <a:pt x="1811" y="1598"/>
                </a:moveTo>
                <a:cubicBezTo>
                  <a:pt x="1777" y="1598"/>
                  <a:pt x="1749" y="1570"/>
                  <a:pt x="1749" y="1535"/>
                </a:cubicBezTo>
                <a:cubicBezTo>
                  <a:pt x="1749" y="1501"/>
                  <a:pt x="1777" y="1473"/>
                  <a:pt x="1811" y="1473"/>
                </a:cubicBezTo>
                <a:cubicBezTo>
                  <a:pt x="2061" y="1473"/>
                  <a:pt x="2061" y="1473"/>
                  <a:pt x="2061" y="1473"/>
                </a:cubicBezTo>
                <a:cubicBezTo>
                  <a:pt x="2095" y="1473"/>
                  <a:pt x="2123" y="1501"/>
                  <a:pt x="2123" y="1535"/>
                </a:cubicBezTo>
                <a:cubicBezTo>
                  <a:pt x="2123" y="1570"/>
                  <a:pt x="2095" y="1598"/>
                  <a:pt x="2061" y="1598"/>
                </a:cubicBezTo>
                <a:lnTo>
                  <a:pt x="1811" y="1598"/>
                </a:lnTo>
                <a:close/>
                <a:moveTo>
                  <a:pt x="1811" y="2098"/>
                </a:moveTo>
                <a:cubicBezTo>
                  <a:pt x="1777" y="2098"/>
                  <a:pt x="1749" y="2069"/>
                  <a:pt x="1749" y="2035"/>
                </a:cubicBezTo>
                <a:cubicBezTo>
                  <a:pt x="1749" y="2001"/>
                  <a:pt x="1777" y="1973"/>
                  <a:pt x="1811" y="1973"/>
                </a:cubicBezTo>
                <a:cubicBezTo>
                  <a:pt x="2186" y="1973"/>
                  <a:pt x="2186" y="1973"/>
                  <a:pt x="2186" y="1973"/>
                </a:cubicBezTo>
                <a:cubicBezTo>
                  <a:pt x="2220" y="1973"/>
                  <a:pt x="2248" y="2001"/>
                  <a:pt x="2248" y="2035"/>
                </a:cubicBezTo>
                <a:cubicBezTo>
                  <a:pt x="2248" y="2069"/>
                  <a:pt x="2220" y="2098"/>
                  <a:pt x="2186" y="2098"/>
                </a:cubicBezTo>
                <a:lnTo>
                  <a:pt x="1811" y="2098"/>
                </a:lnTo>
                <a:close/>
                <a:moveTo>
                  <a:pt x="1936" y="2597"/>
                </a:moveTo>
                <a:cubicBezTo>
                  <a:pt x="1902" y="2597"/>
                  <a:pt x="1874" y="2569"/>
                  <a:pt x="1874" y="2535"/>
                </a:cubicBezTo>
                <a:cubicBezTo>
                  <a:pt x="1874" y="2500"/>
                  <a:pt x="1902" y="2472"/>
                  <a:pt x="1936" y="2472"/>
                </a:cubicBezTo>
                <a:cubicBezTo>
                  <a:pt x="2186" y="2472"/>
                  <a:pt x="2186" y="2472"/>
                  <a:pt x="2186" y="2472"/>
                </a:cubicBezTo>
                <a:cubicBezTo>
                  <a:pt x="2220" y="2472"/>
                  <a:pt x="2248" y="2500"/>
                  <a:pt x="2248" y="2535"/>
                </a:cubicBezTo>
                <a:cubicBezTo>
                  <a:pt x="2248" y="2569"/>
                  <a:pt x="2220" y="2597"/>
                  <a:pt x="2186" y="2597"/>
                </a:cubicBezTo>
                <a:lnTo>
                  <a:pt x="1936" y="2597"/>
                </a:lnTo>
                <a:close/>
                <a:moveTo>
                  <a:pt x="1936" y="3846"/>
                </a:moveTo>
                <a:cubicBezTo>
                  <a:pt x="1902" y="3846"/>
                  <a:pt x="1874" y="3818"/>
                  <a:pt x="1874" y="3784"/>
                </a:cubicBezTo>
                <a:cubicBezTo>
                  <a:pt x="1874" y="3750"/>
                  <a:pt x="1902" y="3722"/>
                  <a:pt x="1936" y="3722"/>
                </a:cubicBezTo>
                <a:cubicBezTo>
                  <a:pt x="1970" y="3722"/>
                  <a:pt x="1998" y="3750"/>
                  <a:pt x="1998" y="3784"/>
                </a:cubicBezTo>
                <a:cubicBezTo>
                  <a:pt x="1998" y="3818"/>
                  <a:pt x="1970" y="3846"/>
                  <a:pt x="1936" y="3846"/>
                </a:cubicBezTo>
                <a:close/>
                <a:moveTo>
                  <a:pt x="2186" y="4096"/>
                </a:moveTo>
                <a:cubicBezTo>
                  <a:pt x="2061" y="4096"/>
                  <a:pt x="2061" y="4096"/>
                  <a:pt x="2061" y="4096"/>
                </a:cubicBezTo>
                <a:cubicBezTo>
                  <a:pt x="2027" y="4096"/>
                  <a:pt x="1998" y="4068"/>
                  <a:pt x="1998" y="4034"/>
                </a:cubicBezTo>
                <a:cubicBezTo>
                  <a:pt x="1998" y="4000"/>
                  <a:pt x="2027" y="3971"/>
                  <a:pt x="2061" y="3971"/>
                </a:cubicBezTo>
                <a:cubicBezTo>
                  <a:pt x="2186" y="3971"/>
                  <a:pt x="2186" y="3971"/>
                  <a:pt x="2186" y="3971"/>
                </a:cubicBezTo>
                <a:cubicBezTo>
                  <a:pt x="2220" y="3971"/>
                  <a:pt x="2248" y="4000"/>
                  <a:pt x="2248" y="4034"/>
                </a:cubicBezTo>
                <a:cubicBezTo>
                  <a:pt x="2248" y="4068"/>
                  <a:pt x="2220" y="4096"/>
                  <a:pt x="2186" y="4096"/>
                </a:cubicBezTo>
                <a:close/>
                <a:moveTo>
                  <a:pt x="2186" y="3097"/>
                </a:moveTo>
                <a:cubicBezTo>
                  <a:pt x="1686" y="3097"/>
                  <a:pt x="1686" y="3097"/>
                  <a:pt x="1686" y="3097"/>
                </a:cubicBezTo>
                <a:cubicBezTo>
                  <a:pt x="1652" y="3097"/>
                  <a:pt x="1624" y="3069"/>
                  <a:pt x="1624" y="3035"/>
                </a:cubicBezTo>
                <a:cubicBezTo>
                  <a:pt x="1624" y="3000"/>
                  <a:pt x="1652" y="2972"/>
                  <a:pt x="1686" y="2972"/>
                </a:cubicBezTo>
                <a:cubicBezTo>
                  <a:pt x="2186" y="2972"/>
                  <a:pt x="2186" y="2972"/>
                  <a:pt x="2186" y="2972"/>
                </a:cubicBezTo>
                <a:cubicBezTo>
                  <a:pt x="2220" y="2972"/>
                  <a:pt x="2248" y="3000"/>
                  <a:pt x="2248" y="3035"/>
                </a:cubicBezTo>
                <a:cubicBezTo>
                  <a:pt x="2248" y="3069"/>
                  <a:pt x="2220" y="3097"/>
                  <a:pt x="2186" y="3097"/>
                </a:cubicBezTo>
                <a:close/>
                <a:moveTo>
                  <a:pt x="2436" y="2847"/>
                </a:moveTo>
                <a:cubicBezTo>
                  <a:pt x="2311" y="2847"/>
                  <a:pt x="2311" y="2847"/>
                  <a:pt x="2311" y="2847"/>
                </a:cubicBezTo>
                <a:cubicBezTo>
                  <a:pt x="2276" y="2847"/>
                  <a:pt x="2248" y="2819"/>
                  <a:pt x="2248" y="2785"/>
                </a:cubicBezTo>
                <a:cubicBezTo>
                  <a:pt x="2248" y="2750"/>
                  <a:pt x="2276" y="2722"/>
                  <a:pt x="2311" y="2722"/>
                </a:cubicBezTo>
                <a:cubicBezTo>
                  <a:pt x="2436" y="2722"/>
                  <a:pt x="2436" y="2722"/>
                  <a:pt x="2436" y="2722"/>
                </a:cubicBezTo>
                <a:cubicBezTo>
                  <a:pt x="2470" y="2722"/>
                  <a:pt x="2498" y="2750"/>
                  <a:pt x="2498" y="2785"/>
                </a:cubicBezTo>
                <a:cubicBezTo>
                  <a:pt x="2498" y="2819"/>
                  <a:pt x="2470" y="2847"/>
                  <a:pt x="2436" y="2847"/>
                </a:cubicBezTo>
                <a:close/>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de-DE"/>
          </a:p>
        </p:txBody>
      </p:sp>
      <p:sp>
        <p:nvSpPr>
          <p:cNvPr id="10" name="Text Placeholder 3">
            <a:extLst>
              <a:ext uri="{FF2B5EF4-FFF2-40B4-BE49-F238E27FC236}">
                <a16:creationId xmlns:a16="http://schemas.microsoft.com/office/drawing/2014/main" id="{E4C6CE39-C799-4591-82C7-4B92B856B367}"/>
              </a:ext>
            </a:extLst>
          </p:cNvPr>
          <p:cNvSpPr>
            <a:spLocks noGrp="1"/>
          </p:cNvSpPr>
          <p:nvPr>
            <p:ph type="body" sz="half" idx="13"/>
          </p:nvPr>
        </p:nvSpPr>
        <p:spPr>
          <a:xfrm>
            <a:off x="594000" y="1799999"/>
            <a:ext cx="6840000" cy="4320000"/>
          </a:xfrm>
          <a:prstGeom prst="rect">
            <a:avLst/>
          </a:prstGeom>
        </p:spPr>
        <p:txBody>
          <a:bodyPr>
            <a:normAutofit/>
          </a:bodyPr>
          <a:lstStyle>
            <a:lvl1pPr marL="0" indent="0">
              <a:buFont typeface="Symbol" panose="05050102010706020507" pitchFamily="18" charset="2"/>
              <a:buNone/>
              <a:defRPr sz="2000" b="0">
                <a:solidFill>
                  <a:schemeClr val="bg1"/>
                </a:solidFill>
              </a:defRPr>
            </a:lvl1pPr>
            <a:lvl2pPr marL="266700" indent="0">
              <a:buFont typeface="Arial" panose="020B0604020202020204" pitchFamily="34" charse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4">
            <a:extLst>
              <a:ext uri="{FF2B5EF4-FFF2-40B4-BE49-F238E27FC236}">
                <a16:creationId xmlns:a16="http://schemas.microsoft.com/office/drawing/2014/main" id="{2BD6D8D8-FD2C-472D-A5B0-6D7AD4B0D05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r>
              <a:rPr lang="en-GB"/>
              <a:t>CMS example slides | July 2021</a:t>
            </a:r>
            <a:endParaRPr lang="de-DE" dirty="0"/>
          </a:p>
        </p:txBody>
      </p:sp>
      <p:sp>
        <p:nvSpPr>
          <p:cNvPr id="12" name="Slide Number Placeholder 5">
            <a:extLst>
              <a:ext uri="{FF2B5EF4-FFF2-40B4-BE49-F238E27FC236}">
                <a16:creationId xmlns:a16="http://schemas.microsoft.com/office/drawing/2014/main" id="{3E2D9EA3-0FAE-4C68-9869-FD1C4B2CC0CD}"/>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bg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3" name="Date Placeholder 2">
            <a:extLst>
              <a:ext uri="{FF2B5EF4-FFF2-40B4-BE49-F238E27FC236}">
                <a16:creationId xmlns:a16="http://schemas.microsoft.com/office/drawing/2014/main" id="{ED46DEB6-D2C9-48B1-A4E6-4B20B42F5A5E}"/>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de-DE"/>
              <a:t>CMS Legal Services</a:t>
            </a:r>
            <a:endParaRPr lang="en-GB" dirty="0"/>
          </a:p>
        </p:txBody>
      </p:sp>
    </p:spTree>
    <p:extLst>
      <p:ext uri="{BB962C8B-B14F-4D97-AF65-F5344CB8AC3E}">
        <p14:creationId xmlns:p14="http://schemas.microsoft.com/office/powerpoint/2010/main" val="358102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0_Title and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9" name="Foliennummernplatzhalter 5" descr="CMSLegal_Footer_SlideNumber">
            <a:extLst>
              <a:ext uri="{FF2B5EF4-FFF2-40B4-BE49-F238E27FC236}">
                <a16:creationId xmlns:a16="http://schemas.microsoft.com/office/drawing/2014/main" id="{DC119351-F84B-FA4F-A33F-E7CA168ED3FD}"/>
              </a:ext>
            </a:extLst>
          </p:cNvPr>
          <p:cNvSpPr>
            <a:spLocks noGrp="1"/>
          </p:cNvSpPr>
          <p:nvPr>
            <p:ph type="sldNum" sz="quarter" idx="4"/>
          </p:nvPr>
        </p:nvSpPr>
        <p:spPr>
          <a:xfrm>
            <a:off x="576000" y="6537600"/>
            <a:ext cx="432000" cy="252000"/>
          </a:xfrm>
          <a:prstGeom prst="rect">
            <a:avLst/>
          </a:prstGeom>
        </p:spPr>
        <p:txBody>
          <a:bodyPr vert="horz" wrap="square" lIns="0" tIns="0" rIns="0" bIns="0" numCol="1" anchor="t" anchorCtr="0" compatLnSpc="1">
            <a:prstTxWarp prst="textNoShape">
              <a:avLst/>
            </a:prstTxWarp>
          </a:bodyPr>
          <a:lstStyle>
            <a:lvl1pPr algn="l">
              <a:defRPr sz="1000">
                <a:solidFill>
                  <a:schemeClr val="tx1"/>
                </a:solidFill>
                <a:latin typeface="Arial" pitchFamily="34" charset="0"/>
                <a:cs typeface="Arial" pitchFamily="34" charset="0"/>
              </a:defRPr>
            </a:lvl1pPr>
          </a:lstStyle>
          <a:p>
            <a:fld id="{C59E9118-33B1-4D54-B9F3-5B7DAEA597CD}" type="slidenum">
              <a:rPr lang="en-GB" smtClean="0"/>
              <a:pPr/>
              <a:t>‹#›</a:t>
            </a:fld>
            <a:endParaRPr lang="en-GB" dirty="0"/>
          </a:p>
        </p:txBody>
      </p:sp>
      <p:sp>
        <p:nvSpPr>
          <p:cNvPr id="10" name="TextBox 12" descr="CMSLegal_Footer_Text_Date">
            <a:extLst>
              <a:ext uri="{FF2B5EF4-FFF2-40B4-BE49-F238E27FC236}">
                <a16:creationId xmlns:a16="http://schemas.microsoft.com/office/drawing/2014/main" id="{1D138F17-561B-EE45-B1C9-6A2F367FFA7C}"/>
              </a:ext>
            </a:extLst>
          </p:cNvPr>
          <p:cNvSpPr txBox="1"/>
          <p:nvPr userDrawn="1"/>
        </p:nvSpPr>
        <p:spPr>
          <a:xfrm>
            <a:off x="1017600" y="6537600"/>
            <a:ext cx="5078400" cy="252000"/>
          </a:xfrm>
          <a:prstGeom prst="rect">
            <a:avLst/>
          </a:prstGeom>
          <a:noFill/>
          <a:ln>
            <a:noFill/>
          </a:ln>
        </p:spPr>
        <p:txBody>
          <a:bodyPr wrap="square" lIns="0" tIns="0" rIns="0" bIns="0" rtlCol="0">
            <a:noAutofit/>
          </a:bodyPr>
          <a:lstStyle/>
          <a:p>
            <a:r>
              <a:rPr lang="en-US" sz="1000" dirty="0"/>
              <a:t>Slovenia – Turkey Business Club | September 2021</a:t>
            </a:r>
          </a:p>
        </p:txBody>
      </p:sp>
      <p:sp>
        <p:nvSpPr>
          <p:cNvPr id="11" name="TextBox 12" descr="CMSLegal_Footer_Firm">
            <a:extLst>
              <a:ext uri="{FF2B5EF4-FFF2-40B4-BE49-F238E27FC236}">
                <a16:creationId xmlns:a16="http://schemas.microsoft.com/office/drawing/2014/main" id="{2B374D82-3EFE-C444-B4E5-4F3F0A91AB6E}"/>
              </a:ext>
            </a:extLst>
          </p:cNvPr>
          <p:cNvSpPr txBox="1"/>
          <p:nvPr userDrawn="1"/>
        </p:nvSpPr>
        <p:spPr>
          <a:xfrm>
            <a:off x="6100800" y="6537600"/>
            <a:ext cx="5510400" cy="252000"/>
          </a:xfrm>
          <a:prstGeom prst="rect">
            <a:avLst/>
          </a:prstGeom>
          <a:noFill/>
          <a:ln>
            <a:noFill/>
          </a:ln>
        </p:spPr>
        <p:txBody>
          <a:bodyPr wrap="square" lIns="0" tIns="0" rIns="0" bIns="0" rtlCol="0">
            <a:noAutofit/>
          </a:bodyPr>
          <a:lstStyle/>
          <a:p>
            <a:pPr algn="r"/>
            <a:r>
              <a:rPr lang="en-GB" sz="1000" noProof="0" dirty="0">
                <a:solidFill>
                  <a:schemeClr val="tx1"/>
                </a:solidFill>
                <a:latin typeface="Arial" panose="020B0604020202020204" pitchFamily="34" charset="0"/>
                <a:cs typeface="Arial" pitchFamily="34" charset="0"/>
              </a:rPr>
              <a:t>CMS </a:t>
            </a:r>
            <a:r>
              <a:rPr lang="sl-SI" sz="1000" noProof="0" dirty="0" err="1">
                <a:solidFill>
                  <a:schemeClr val="tx1"/>
                </a:solidFill>
                <a:latin typeface="Arial" panose="020B0604020202020204" pitchFamily="34" charset="0"/>
                <a:cs typeface="Arial" pitchFamily="34" charset="0"/>
              </a:rPr>
              <a:t>Slovenia</a:t>
            </a:r>
            <a:endParaRPr lang="en-GB" sz="1000" noProof="0" dirty="0">
              <a:solidFill>
                <a:schemeClr val="tx1"/>
              </a:solidFill>
              <a:latin typeface="Arial" panose="020B0604020202020204" pitchFamily="34" charset="0"/>
              <a:cs typeface="Arial" pitchFamily="34" charset="0"/>
            </a:endParaRPr>
          </a:p>
        </p:txBody>
      </p:sp>
    </p:spTree>
    <p:extLst>
      <p:ext uri="{BB962C8B-B14F-4D97-AF65-F5344CB8AC3E}">
        <p14:creationId xmlns:p14="http://schemas.microsoft.com/office/powerpoint/2010/main" val="1601599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_slide_with_small_object">
    <p:spTree>
      <p:nvGrpSpPr>
        <p:cNvPr id="1" name=""/>
        <p:cNvGrpSpPr/>
        <p:nvPr/>
      </p:nvGrpSpPr>
      <p:grpSpPr>
        <a:xfrm>
          <a:off x="0" y="0"/>
          <a:ext cx="0" cy="0"/>
          <a:chOff x="0" y="0"/>
          <a:chExt cx="0" cy="0"/>
        </a:xfrm>
      </p:grpSpPr>
      <p:sp>
        <p:nvSpPr>
          <p:cNvPr id="8" name="Textplatzhalter 7"/>
          <p:cNvSpPr>
            <a:spLocks noGrp="1"/>
          </p:cNvSpPr>
          <p:nvPr>
            <p:ph type="body" sz="quarter" idx="10"/>
          </p:nvPr>
        </p:nvSpPr>
        <p:spPr>
          <a:xfrm>
            <a:off x="576000" y="547200"/>
            <a:ext cx="11040000" cy="720000"/>
          </a:xfrm>
        </p:spPr>
        <p:txBody>
          <a:bodyPr anchor="ctr" anchorCtr="0">
            <a:noAutofit/>
          </a:bodyPr>
          <a:lstStyle>
            <a:lvl1pPr marL="0" indent="0" algn="l">
              <a:lnSpc>
                <a:spcPts val="2400"/>
              </a:lnSpc>
              <a:spcBef>
                <a:spcPts val="0"/>
              </a:spcBef>
              <a:buFontTx/>
              <a:buNone/>
              <a:defRPr sz="2400">
                <a:solidFill>
                  <a:srgbClr val="000000"/>
                </a:solidFill>
              </a:defRPr>
            </a:lvl1pPr>
            <a:lvl2pPr marL="0" indent="0" algn="l">
              <a:buFontTx/>
              <a:buNone/>
              <a:defRPr sz="2400"/>
            </a:lvl2pPr>
            <a:lvl3pPr marL="0" indent="0" algn="l">
              <a:buFontTx/>
              <a:buNone/>
              <a:defRPr sz="2400"/>
            </a:lvl3pPr>
            <a:lvl4pPr marL="0" indent="0" algn="l">
              <a:buFontTx/>
              <a:buNone/>
              <a:defRPr sz="2400"/>
            </a:lvl4pPr>
            <a:lvl5pPr marL="0" indent="0" algn="l">
              <a:buFontTx/>
              <a:buNone/>
              <a:defRPr sz="2400"/>
            </a:lvl5pPr>
          </a:lstStyle>
          <a:p>
            <a:pPr lvl="0"/>
            <a:r>
              <a:rPr lang="en-GB" noProof="0" dirty="0"/>
              <a:t>Click to edit Master text styles</a:t>
            </a:r>
          </a:p>
        </p:txBody>
      </p:sp>
      <p:sp>
        <p:nvSpPr>
          <p:cNvPr id="9" name="Textplatzhalter 8"/>
          <p:cNvSpPr>
            <a:spLocks noGrp="1"/>
          </p:cNvSpPr>
          <p:nvPr>
            <p:ph type="body" sz="quarter" idx="12" hasCustomPrompt="1"/>
          </p:nvPr>
        </p:nvSpPr>
        <p:spPr>
          <a:xfrm>
            <a:off x="6340800" y="3441600"/>
            <a:ext cx="3840000" cy="2880000"/>
          </a:xfrm>
        </p:spPr>
        <p:txBody>
          <a:bodyPr/>
          <a:lstStyle>
            <a:lvl1pPr marL="0" indent="0">
              <a:buNone/>
              <a:defRPr sz="1000">
                <a:solidFill>
                  <a:srgbClr val="000000"/>
                </a:solidFill>
              </a:defRPr>
            </a:lvl1pPr>
            <a:lvl2pPr marL="648000">
              <a:defRPr/>
            </a:lvl2pPr>
            <a:lvl3pPr marL="900000">
              <a:defRPr/>
            </a:lvl3pPr>
            <a:lvl4pPr marL="1152000">
              <a:defRPr/>
            </a:lvl4pPr>
            <a:lvl5pPr marL="1404000">
              <a:defRPr/>
            </a:lvl5pPr>
          </a:lstStyle>
          <a:p>
            <a:pPr lvl="0"/>
            <a:r>
              <a:rPr lang="en-GB" noProof="0" dirty="0"/>
              <a:t>Insert name, title and further information about you</a:t>
            </a:r>
          </a:p>
        </p:txBody>
      </p:sp>
      <p:sp>
        <p:nvSpPr>
          <p:cNvPr id="10" name="Textplatzhalter 11"/>
          <p:cNvSpPr>
            <a:spLocks noGrp="1"/>
          </p:cNvSpPr>
          <p:nvPr>
            <p:ph type="body" sz="quarter" idx="11" hasCustomPrompt="1"/>
          </p:nvPr>
        </p:nvSpPr>
        <p:spPr>
          <a:xfrm>
            <a:off x="576000" y="1868400"/>
            <a:ext cx="5280000" cy="4446000"/>
          </a:xfrm>
        </p:spPr>
        <p:txBody>
          <a:bodyPr/>
          <a:lstStyle>
            <a:lvl1pPr>
              <a:spcBef>
                <a:spcPts val="480"/>
              </a:spcBef>
              <a:buFont typeface="Symbol" pitchFamily="18" charset="2"/>
              <a:buChar char="-"/>
              <a:defRPr sz="2000">
                <a:solidFill>
                  <a:schemeClr val="tx1"/>
                </a:solidFill>
              </a:defRPr>
            </a:lvl1pPr>
            <a:lvl2pPr marL="648000" indent="-284400">
              <a:spcBef>
                <a:spcPts val="432"/>
              </a:spcBef>
              <a:buFont typeface="Arial" pitchFamily="34" charset="0"/>
              <a:buChar char="•"/>
              <a:defRPr>
                <a:solidFill>
                  <a:schemeClr val="tx1"/>
                </a:solidFill>
              </a:defRPr>
            </a:lvl2pPr>
            <a:lvl3pPr marL="900000">
              <a:spcBef>
                <a:spcPts val="384"/>
              </a:spcBef>
              <a:buFont typeface="Symbol" pitchFamily="18" charset="2"/>
              <a:buChar char="-"/>
              <a:defRPr sz="1600" baseline="0">
                <a:solidFill>
                  <a:schemeClr val="tx1"/>
                </a:solidFill>
              </a:defRPr>
            </a:lvl3pPr>
            <a:lvl4pPr marL="1152000">
              <a:spcBef>
                <a:spcPts val="384"/>
              </a:spcBef>
              <a:buFont typeface="Arial" pitchFamily="34" charset="0"/>
              <a:buChar char="•"/>
              <a:defRPr sz="1600" baseline="0">
                <a:solidFill>
                  <a:schemeClr val="tx1"/>
                </a:solidFill>
              </a:defRPr>
            </a:lvl4pPr>
            <a:lvl5pPr marL="1404000">
              <a:spcBef>
                <a:spcPts val="384"/>
              </a:spcBef>
              <a:buFont typeface="Symbol" pitchFamily="18" charset="2"/>
              <a:buChar char="-"/>
              <a:defRPr sz="1600">
                <a:solidFill>
                  <a:schemeClr val="tx1"/>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a:p>
            <a:pPr lvl="6"/>
            <a:r>
              <a:rPr lang="en-GB" noProof="0" dirty="0"/>
              <a:t>Seventh level</a:t>
            </a:r>
          </a:p>
          <a:p>
            <a:pPr lvl="7"/>
            <a:r>
              <a:rPr lang="en-GB" noProof="0" dirty="0"/>
              <a:t>Eighth level</a:t>
            </a:r>
          </a:p>
          <a:p>
            <a:pPr lvl="8"/>
            <a:r>
              <a:rPr lang="en-GB" noProof="0" dirty="0"/>
              <a:t>Ninth level</a:t>
            </a:r>
          </a:p>
        </p:txBody>
      </p:sp>
      <p:sp>
        <p:nvSpPr>
          <p:cNvPr id="7" name="Inhaltsplatzhalter 6"/>
          <p:cNvSpPr>
            <a:spLocks noGrp="1"/>
          </p:cNvSpPr>
          <p:nvPr>
            <p:ph sz="quarter" idx="16" hasCustomPrompt="1"/>
          </p:nvPr>
        </p:nvSpPr>
        <p:spPr>
          <a:xfrm>
            <a:off x="6340800" y="1868400"/>
            <a:ext cx="1440000" cy="1440000"/>
          </a:xfrm>
        </p:spPr>
        <p:txBody>
          <a:bodyPr/>
          <a:lstStyle>
            <a:lvl1pPr marL="0" indent="0" algn="ctr">
              <a:buFontTx/>
              <a:buNone/>
              <a:defRPr sz="1400"/>
            </a:lvl1pPr>
          </a:lstStyle>
          <a:p>
            <a:pPr lvl="0"/>
            <a:r>
              <a:rPr lang="de-DE" dirty="0"/>
              <a:t>Insert </a:t>
            </a:r>
            <a:r>
              <a:rPr lang="de-DE" dirty="0" err="1"/>
              <a:t>Object</a:t>
            </a:r>
            <a:r>
              <a:rPr lang="de-DE" dirty="0"/>
              <a:t>: Cut </a:t>
            </a:r>
            <a:r>
              <a:rPr lang="de-DE" dirty="0" err="1"/>
              <a:t>images</a:t>
            </a:r>
            <a:r>
              <a:rPr lang="de-DE" dirty="0"/>
              <a:t> </a:t>
            </a:r>
            <a:r>
              <a:rPr lang="de-DE" dirty="0" err="1"/>
              <a:t>to</a:t>
            </a:r>
            <a:r>
              <a:rPr lang="de-DE" dirty="0"/>
              <a:t> 3 x 4 cm</a:t>
            </a:r>
          </a:p>
        </p:txBody>
      </p:sp>
      <p:sp>
        <p:nvSpPr>
          <p:cNvPr id="6" name="Footer Placeholder 4">
            <a:extLst>
              <a:ext uri="{FF2B5EF4-FFF2-40B4-BE49-F238E27FC236}">
                <a16:creationId xmlns:a16="http://schemas.microsoft.com/office/drawing/2014/main" id="{783A580F-095E-7848-A613-3F78565424FC}"/>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GB"/>
              <a:t>CMS example slides | July 2021</a:t>
            </a:r>
            <a:endParaRPr lang="de-DE" dirty="0"/>
          </a:p>
        </p:txBody>
      </p:sp>
      <p:sp>
        <p:nvSpPr>
          <p:cNvPr id="11" name="Slide Number Placeholder 5">
            <a:extLst>
              <a:ext uri="{FF2B5EF4-FFF2-40B4-BE49-F238E27FC236}">
                <a16:creationId xmlns:a16="http://schemas.microsoft.com/office/drawing/2014/main" id="{0D479B62-F351-9647-9B10-9DE00C895E5A}"/>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2" name="Date Placeholder 2">
            <a:extLst>
              <a:ext uri="{FF2B5EF4-FFF2-40B4-BE49-F238E27FC236}">
                <a16:creationId xmlns:a16="http://schemas.microsoft.com/office/drawing/2014/main" id="{1B0D30ED-A5F0-664A-81B7-DDAADDA117FF}"/>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de-DE"/>
              <a:t>CMS Legal Services</a:t>
            </a:r>
            <a:endParaRPr lang="en-GB" dirty="0"/>
          </a:p>
        </p:txBody>
      </p:sp>
    </p:spTree>
    <p:extLst>
      <p:ext uri="{BB962C8B-B14F-4D97-AF65-F5344CB8AC3E}">
        <p14:creationId xmlns:p14="http://schemas.microsoft.com/office/powerpoint/2010/main" val="183371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AB03A99-49DA-435D-AE39-8C78BFEA4EB2}"/>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GB"/>
              <a:t>CMS example slides | July 2021</a:t>
            </a:r>
            <a:endParaRPr lang="de-DE" dirty="0"/>
          </a:p>
        </p:txBody>
      </p:sp>
      <p:sp>
        <p:nvSpPr>
          <p:cNvPr id="8" name="Slide Number Placeholder 5">
            <a:extLst>
              <a:ext uri="{FF2B5EF4-FFF2-40B4-BE49-F238E27FC236}">
                <a16:creationId xmlns:a16="http://schemas.microsoft.com/office/drawing/2014/main" id="{B15B62C7-850B-4E0D-B549-0351B95389D5}"/>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9" name="Date Placeholder 2">
            <a:extLst>
              <a:ext uri="{FF2B5EF4-FFF2-40B4-BE49-F238E27FC236}">
                <a16:creationId xmlns:a16="http://schemas.microsoft.com/office/drawing/2014/main" id="{8048A34E-E2E8-4E73-9A0C-AD6D12D88D14}"/>
              </a:ext>
            </a:extLst>
          </p:cNvPr>
          <p:cNvSpPr>
            <a:spLocks noGrp="1"/>
          </p:cNvSpPr>
          <p:nvPr>
            <p:ph type="dt" sz="half" idx="14"/>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de-DE"/>
              <a:t>CMS Legal Services</a:t>
            </a:r>
            <a:endParaRPr lang="en-GB" dirty="0"/>
          </a:p>
        </p:txBody>
      </p:sp>
    </p:spTree>
    <p:extLst>
      <p:ext uri="{BB962C8B-B14F-4D97-AF65-F5344CB8AC3E}">
        <p14:creationId xmlns:p14="http://schemas.microsoft.com/office/powerpoint/2010/main" val="80470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000" y="594000"/>
            <a:ext cx="11001600" cy="900000"/>
          </a:xfrm>
        </p:spPr>
        <p:txBody>
          <a:bodyPr anchor="t">
            <a:normAutofit/>
          </a:bodyPr>
          <a:lstStyle>
            <a:lvl1pPr>
              <a:defRPr sz="3200" b="0"/>
            </a:lvl1pPr>
          </a:lstStyle>
          <a:p>
            <a:r>
              <a:rPr lang="en-US" dirty="0"/>
              <a:t>Click to edit Master title style</a:t>
            </a:r>
          </a:p>
        </p:txBody>
      </p:sp>
      <p:sp>
        <p:nvSpPr>
          <p:cNvPr id="3" name="Content Placeholder 2"/>
          <p:cNvSpPr>
            <a:spLocks noGrp="1"/>
          </p:cNvSpPr>
          <p:nvPr>
            <p:ph idx="1"/>
          </p:nvPr>
        </p:nvSpPr>
        <p:spPr>
          <a:xfrm>
            <a:off x="593999" y="1800000"/>
            <a:ext cx="11001600" cy="4464000"/>
          </a:xfrm>
          <a:prstGeom prst="rect">
            <a:avLst/>
          </a:prstGeom>
        </p:spPr>
        <p:txBody>
          <a:bodyPr lIns="0" tIns="0" rIns="0" bIns="0"/>
          <a:lstStyle>
            <a:lvl1pPr>
              <a:defRPr sz="2400">
                <a:solidFill>
                  <a:schemeClr val="tx1"/>
                </a:solidFill>
              </a:defRPr>
            </a:lvl1pPr>
            <a:lvl2pPr>
              <a:defRPr sz="2200">
                <a:solidFill>
                  <a:schemeClr val="tx1"/>
                </a:solidFill>
              </a:defRPr>
            </a:lvl2pPr>
            <a:lvl3pPr marL="895350" indent="-266700" algn="l">
              <a:defRPr sz="2000">
                <a:solidFill>
                  <a:schemeClr val="tx1"/>
                </a:solidFill>
              </a:defRPr>
            </a:lvl3pPr>
            <a:lvl4pPr marL="1162050" indent="-266700" algn="l">
              <a:defRPr sz="1800">
                <a:solidFill>
                  <a:schemeClr val="tx1"/>
                </a:solidFill>
              </a:defRPr>
            </a:lvl4pPr>
            <a:lvl5pPr marL="1438275" indent="-276225" algn="l">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b="0"/>
            </a:lvl1pPr>
          </a:lstStyle>
          <a:p>
            <a:fld id="{586824BF-3B93-454D-8CFC-2835FAC2A0AB}" type="slidenum">
              <a:rPr lang="de-DE" smtClean="0"/>
              <a:pPr/>
              <a:t>‹#›</a:t>
            </a:fld>
            <a:endParaRPr lang="de-DE" dirty="0"/>
          </a:p>
        </p:txBody>
      </p:sp>
      <p:sp>
        <p:nvSpPr>
          <p:cNvPr id="5" name="Footer Placeholder 4">
            <a:extLst>
              <a:ext uri="{FF2B5EF4-FFF2-40B4-BE49-F238E27FC236}">
                <a16:creationId xmlns:a16="http://schemas.microsoft.com/office/drawing/2014/main" id="{F0042752-C698-496E-BE6B-28114D3C90B7}"/>
              </a:ext>
            </a:extLst>
          </p:cNvPr>
          <p:cNvSpPr>
            <a:spLocks noGrp="1"/>
          </p:cNvSpPr>
          <p:nvPr>
            <p:ph type="ftr" sz="quarter" idx="11"/>
          </p:nvPr>
        </p:nvSpPr>
        <p:spPr>
          <a:xfrm>
            <a:off x="882001" y="6264000"/>
            <a:ext cx="3960000" cy="594000"/>
          </a:xfrm>
        </p:spPr>
        <p:txBody>
          <a:bodyPr/>
          <a:lstStyle>
            <a:lvl1pPr>
              <a:defRPr b="0"/>
            </a:lvl1pPr>
          </a:lstStyle>
          <a:p>
            <a:r>
              <a:rPr lang="de-DE"/>
              <a:t>CMS FF Template</a:t>
            </a:r>
            <a:endParaRPr lang="de-DE" dirty="0"/>
          </a:p>
        </p:txBody>
      </p:sp>
      <p:sp>
        <p:nvSpPr>
          <p:cNvPr id="7" name="Date Placeholder 2">
            <a:extLst>
              <a:ext uri="{FF2B5EF4-FFF2-40B4-BE49-F238E27FC236}">
                <a16:creationId xmlns:a16="http://schemas.microsoft.com/office/drawing/2014/main" id="{5F91C2C1-DECD-47CF-8847-2F937A56246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spTree>
    <p:extLst>
      <p:ext uri="{BB962C8B-B14F-4D97-AF65-F5344CB8AC3E}">
        <p14:creationId xmlns:p14="http://schemas.microsoft.com/office/powerpoint/2010/main" val="8246894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503180C3-1F9E-480B-B47F-A3EF2F6D1B5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Placeholder 3">
            <a:extLst>
              <a:ext uri="{FF2B5EF4-FFF2-40B4-BE49-F238E27FC236}">
                <a16:creationId xmlns:a16="http://schemas.microsoft.com/office/drawing/2014/main" id="{2711723D-973D-4F2E-81A5-C08507C46D4D}"/>
              </a:ext>
            </a:extLst>
          </p:cNvPr>
          <p:cNvSpPr>
            <a:spLocks noGrp="1"/>
          </p:cNvSpPr>
          <p:nvPr>
            <p:ph type="title"/>
          </p:nvPr>
        </p:nvSpPr>
        <p:spPr>
          <a:xfrm>
            <a:off x="594000" y="2412000"/>
            <a:ext cx="3960000" cy="1440000"/>
          </a:xfrm>
          <a:prstGeom prst="rect">
            <a:avLst/>
          </a:prstGeom>
        </p:spPr>
        <p:txBody>
          <a:bodyPr vert="horz" lIns="0" tIns="0" rIns="0" bIns="0" rtlCol="0" anchor="b">
            <a:normAutofit/>
          </a:bodyPr>
          <a:lstStyle/>
          <a:p>
            <a:r>
              <a:rPr lang="en-US" dirty="0"/>
              <a:t>Click to edit Master title style</a:t>
            </a:r>
            <a:endParaRPr lang="de-DE" dirty="0"/>
          </a:p>
        </p:txBody>
      </p:sp>
      <p:sp>
        <p:nvSpPr>
          <p:cNvPr id="29" name="Footer Placeholder 28">
            <a:extLst>
              <a:ext uri="{FF2B5EF4-FFF2-40B4-BE49-F238E27FC236}">
                <a16:creationId xmlns:a16="http://schemas.microsoft.com/office/drawing/2014/main" id="{F623724E-FF89-43C5-8DA8-6FCEB5AE2621}"/>
              </a:ext>
            </a:extLst>
          </p:cNvPr>
          <p:cNvSpPr>
            <a:spLocks noGrp="1"/>
          </p:cNvSpPr>
          <p:nvPr>
            <p:ph type="ftr" sz="quarter" idx="3"/>
          </p:nvPr>
        </p:nvSpPr>
        <p:spPr>
          <a:xfrm>
            <a:off x="594000" y="6264000"/>
            <a:ext cx="3960000" cy="594000"/>
          </a:xfrm>
          <a:prstGeom prst="rect">
            <a:avLst/>
          </a:prstGeom>
        </p:spPr>
        <p:txBody>
          <a:bodyPr vert="horz" lIns="0" tIns="0" rIns="0" bIns="0" rtlCol="0" anchor="ctr"/>
          <a:lstStyle>
            <a:lvl1pPr algn="l">
              <a:defRPr sz="1000" b="0">
                <a:solidFill>
                  <a:schemeClr val="bg1"/>
                </a:solidFill>
              </a:defRPr>
            </a:lvl1pPr>
          </a:lstStyle>
          <a:p>
            <a:r>
              <a:rPr lang="en-GB"/>
              <a:t>CMS example slides | July 2021</a:t>
            </a:r>
            <a:endParaRPr lang="de-DE" dirty="0"/>
          </a:p>
        </p:txBody>
      </p:sp>
      <p:sp>
        <p:nvSpPr>
          <p:cNvPr id="37" name="Text Placeholder 36">
            <a:extLst>
              <a:ext uri="{FF2B5EF4-FFF2-40B4-BE49-F238E27FC236}">
                <a16:creationId xmlns:a16="http://schemas.microsoft.com/office/drawing/2014/main" id="{648E95C7-DAA2-4EB1-AEB9-3012840FD1D6}"/>
              </a:ext>
            </a:extLst>
          </p:cNvPr>
          <p:cNvSpPr>
            <a:spLocks noGrp="1"/>
          </p:cNvSpPr>
          <p:nvPr>
            <p:ph type="body" idx="1"/>
          </p:nvPr>
        </p:nvSpPr>
        <p:spPr>
          <a:xfrm>
            <a:off x="594000" y="4212000"/>
            <a:ext cx="3960000" cy="900000"/>
          </a:xfrm>
          <a:prstGeom prst="rect">
            <a:avLst/>
          </a:prstGeom>
        </p:spPr>
        <p:txBody>
          <a:bodyPr vert="horz" lIns="0" tIns="0" rIns="0" bIns="0" rtlCol="0">
            <a:normAutofit/>
          </a:bodyPr>
          <a:lstStyle/>
          <a:p>
            <a:pPr lvl="0"/>
            <a:r>
              <a:rPr lang="en-US" dirty="0"/>
              <a:t>Click to edit Master text styles</a:t>
            </a:r>
          </a:p>
        </p:txBody>
      </p:sp>
      <p:sp>
        <p:nvSpPr>
          <p:cNvPr id="16" name="Date Placeholder 2">
            <a:extLst>
              <a:ext uri="{FF2B5EF4-FFF2-40B4-BE49-F238E27FC236}">
                <a16:creationId xmlns:a16="http://schemas.microsoft.com/office/drawing/2014/main" id="{14175236-3915-4513-9EF4-C3E93137CAB5}"/>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bg1"/>
                </a:solidFill>
              </a:defRPr>
            </a:lvl1pPr>
          </a:lstStyle>
          <a:p>
            <a:r>
              <a:rPr lang="de-DE"/>
              <a:t>CMS Legal Services</a:t>
            </a:r>
            <a:endParaRPr lang="en-GB" dirty="0"/>
          </a:p>
        </p:txBody>
      </p:sp>
      <p:pic>
        <p:nvPicPr>
          <p:cNvPr id="18" name="Picture 17">
            <a:extLst>
              <a:ext uri="{FF2B5EF4-FFF2-40B4-BE49-F238E27FC236}">
                <a16:creationId xmlns:a16="http://schemas.microsoft.com/office/drawing/2014/main" id="{F2125792-BD4B-44F5-8312-8DD06A01C252}"/>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77490" y="584787"/>
            <a:ext cx="1526339" cy="774909"/>
          </a:xfrm>
          <a:prstGeom prst="rect">
            <a:avLst/>
          </a:prstGeom>
        </p:spPr>
      </p:pic>
    </p:spTree>
    <p:extLst>
      <p:ext uri="{BB962C8B-B14F-4D97-AF65-F5344CB8AC3E}">
        <p14:creationId xmlns:p14="http://schemas.microsoft.com/office/powerpoint/2010/main" val="2151555550"/>
      </p:ext>
    </p:extLst>
  </p:cSld>
  <p:clrMap bg1="lt1" tx1="dk1" bg2="lt2" tx2="dk2" accent1="accent1" accent2="accent2" accent3="accent3" accent4="accent4" accent5="accent5" accent6="accent6" hlink="hlink" folHlink="folHlink"/>
  <p:sldLayoutIdLst>
    <p:sldLayoutId id="2147483716" r:id="rId1"/>
  </p:sldLayoutIdLst>
  <p:hf hdr="0"/>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Symbol" panose="05050102010706020507" pitchFamily="18" charset="2"/>
        <a:buNone/>
        <a:defRPr sz="2000" kern="1200">
          <a:solidFill>
            <a:schemeClr val="bg1"/>
          </a:solidFill>
          <a:latin typeface="+mn-lt"/>
          <a:ea typeface="+mn-ea"/>
          <a:cs typeface="+mn-cs"/>
        </a:defRPr>
      </a:lvl1pPr>
      <a:lvl2pPr marL="628650" indent="-2667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10" userDrawn="1">
          <p15:clr>
            <a:srgbClr val="F26B43"/>
          </p15:clr>
        </p15:guide>
        <p15:guide id="3" pos="370" userDrawn="1">
          <p15:clr>
            <a:srgbClr val="F26B43"/>
          </p15:clr>
        </p15:guide>
        <p15:guide id="4" orient="horz" pos="368" userDrawn="1">
          <p15:clr>
            <a:srgbClr val="F26B43"/>
          </p15:clr>
        </p15:guide>
        <p15:guide id="5" orient="horz" pos="3952" userDrawn="1">
          <p15:clr>
            <a:srgbClr val="F26B43"/>
          </p15:clr>
        </p15:guide>
        <p15:guide id="6" pos="3840">
          <p15:clr>
            <a:srgbClr val="F26B43"/>
          </p15:clr>
        </p15:guide>
        <p15:guide id="7" orient="horz" pos="1139">
          <p15:clr>
            <a:srgbClr val="F26B43"/>
          </p15:clr>
        </p15:guide>
        <p15:guide id="8" orient="horz" pos="1344">
          <p15:clr>
            <a:srgbClr val="F26B43"/>
          </p15:clr>
        </p15:guide>
        <p15:guide id="9" orient="horz" pos="14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dirty="0"/>
              <a:t>Click to edit Master title style</a:t>
            </a:r>
            <a:br>
              <a:rPr lang="en-US" dirty="0"/>
            </a:br>
            <a:endParaRPr lang="en-US" dirty="0"/>
          </a:p>
        </p:txBody>
      </p:sp>
      <p:sp>
        <p:nvSpPr>
          <p:cNvPr id="5" name="Footer Placeholder 4"/>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GB"/>
              <a:t>CMS example slides | July 2021</a:t>
            </a:r>
            <a:endParaRPr lang="de-DE" dirty="0"/>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de-DE"/>
              <a:t>CMS Legal Services</a:t>
            </a:r>
            <a:endParaRPr lang="en-GB" dirty="0"/>
          </a:p>
        </p:txBody>
      </p:sp>
    </p:spTree>
    <p:extLst>
      <p:ext uri="{BB962C8B-B14F-4D97-AF65-F5344CB8AC3E}">
        <p14:creationId xmlns:p14="http://schemas.microsoft.com/office/powerpoint/2010/main" val="1640548175"/>
      </p:ext>
    </p:extLst>
  </p:cSld>
  <p:clrMap bg1="lt1" tx1="dk1" bg2="lt2" tx2="dk2" accent1="accent1" accent2="accent2" accent3="accent3" accent4="accent4" accent5="accent5" accent6="accent6" hlink="hlink" folHlink="folHlink"/>
  <p:sldLayoutIdLst>
    <p:sldLayoutId id="2147483684" r:id="rId1"/>
    <p:sldLayoutId id="2147483676" r:id="rId2"/>
    <p:sldLayoutId id="2147483731" r:id="rId3"/>
    <p:sldLayoutId id="2147483702" r:id="rId4"/>
    <p:sldLayoutId id="2147483678" r:id="rId5"/>
    <p:sldLayoutId id="2147483752" r:id="rId6"/>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7305" userDrawn="1">
          <p15:clr>
            <a:srgbClr val="F26B43"/>
          </p15:clr>
        </p15:guide>
        <p15:guide id="3" pos="374" userDrawn="1">
          <p15:clr>
            <a:srgbClr val="F26B43"/>
          </p15:clr>
        </p15:guide>
        <p15:guide id="4" orient="horz" pos="368" userDrawn="1">
          <p15:clr>
            <a:srgbClr val="F26B43"/>
          </p15:clr>
        </p15:guide>
        <p15:guide id="5" orient="horz" pos="3945" userDrawn="1">
          <p15:clr>
            <a:srgbClr val="F26B43"/>
          </p15:clr>
        </p15:guide>
        <p15:guide id="6" pos="3840" userDrawn="1">
          <p15:clr>
            <a:srgbClr val="F26B43"/>
          </p15:clr>
        </p15:guide>
        <p15:guide id="7" orient="horz" pos="11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5DDA3FF2-5D45-4C48-9C8C-A18A82157AFB}"/>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GB"/>
              <a:t>CMS example slides | July 2021</a:t>
            </a:r>
            <a:endParaRPr lang="de-DE" dirty="0"/>
          </a:p>
        </p:txBody>
      </p:sp>
      <p:sp>
        <p:nvSpPr>
          <p:cNvPr id="11" name="Slide Number Placeholder 5">
            <a:extLst>
              <a:ext uri="{FF2B5EF4-FFF2-40B4-BE49-F238E27FC236}">
                <a16:creationId xmlns:a16="http://schemas.microsoft.com/office/drawing/2014/main" id="{58515359-D54F-4110-8E4D-CEDDFF125FE6}"/>
              </a:ext>
            </a:extLst>
          </p:cNvPr>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12" name="Date Placeholder 2">
            <a:extLst>
              <a:ext uri="{FF2B5EF4-FFF2-40B4-BE49-F238E27FC236}">
                <a16:creationId xmlns:a16="http://schemas.microsoft.com/office/drawing/2014/main" id="{CF36E9FC-80C6-4D4E-A684-9F9EFC6F34F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de-DE"/>
              <a:t>CMS Legal Services</a:t>
            </a:r>
            <a:endParaRPr lang="en-GB" dirty="0"/>
          </a:p>
        </p:txBody>
      </p:sp>
      <p:grpSp>
        <p:nvGrpSpPr>
          <p:cNvPr id="13" name="Gruppieren 12">
            <a:extLst>
              <a:ext uri="{FF2B5EF4-FFF2-40B4-BE49-F238E27FC236}">
                <a16:creationId xmlns:a16="http://schemas.microsoft.com/office/drawing/2014/main" id="{605AC753-982B-0A42-AF87-6C623B0A1AA7}"/>
              </a:ext>
            </a:extLst>
          </p:cNvPr>
          <p:cNvGrpSpPr/>
          <p:nvPr userDrawn="1"/>
        </p:nvGrpSpPr>
        <p:grpSpPr>
          <a:xfrm>
            <a:off x="588205" y="2387310"/>
            <a:ext cx="5345770" cy="3895483"/>
            <a:chOff x="588205" y="2387310"/>
            <a:chExt cx="5345770" cy="3895483"/>
          </a:xfrm>
        </p:grpSpPr>
        <p:sp>
          <p:nvSpPr>
            <p:cNvPr id="14" name="Text Placeholder 1" descr="CMS_Legal_Disclaimer_Textbox_003">
              <a:extLst>
                <a:ext uri="{FF2B5EF4-FFF2-40B4-BE49-F238E27FC236}">
                  <a16:creationId xmlns:a16="http://schemas.microsoft.com/office/drawing/2014/main" id="{4DB42C62-9BEE-2F41-B88C-5E5CB4F3D82E}"/>
                </a:ext>
              </a:extLst>
            </p:cNvPr>
            <p:cNvSpPr txBox="1">
              <a:spLocks/>
            </p:cNvSpPr>
            <p:nvPr userDrawn="1"/>
          </p:nvSpPr>
          <p:spPr>
            <a:xfrm>
              <a:off x="588205" y="2387310"/>
              <a:ext cx="5294400" cy="3895483"/>
            </a:xfrm>
            <a:prstGeom prst="rect">
              <a:avLst/>
            </a:prstGeom>
            <a:noFill/>
          </p:spPr>
          <p:txBody>
            <a:bodyPr lIns="0" tIns="0" rIns="0" bIns="0" anchor="b"/>
            <a:lstStyle>
              <a:lvl1pPr marL="342900" indent="-342900" algn="l" rtl="0" eaLnBrk="1" fontAlgn="base" hangingPunct="1">
                <a:spcBef>
                  <a:spcPct val="20000"/>
                </a:spcBef>
                <a:spcAft>
                  <a:spcPct val="0"/>
                </a:spcAft>
                <a:buFont typeface="Symbol" pitchFamily="-110" charset="2"/>
                <a:buChar char="-"/>
                <a:defRPr sz="2000" kern="1200">
                  <a:solidFill>
                    <a:srgbClr val="13294A"/>
                  </a:solidFill>
                  <a:latin typeface="Arial" pitchFamily="34" charset="0"/>
                  <a:ea typeface="Arial" pitchFamily="-110" charset="0"/>
                  <a:cs typeface="Arial" pitchFamily="34" charset="0"/>
                </a:defRPr>
              </a:lvl1pPr>
              <a:lvl2pPr marL="742950" indent="-285750" algn="l" rtl="0" eaLnBrk="1" fontAlgn="base" hangingPunct="1">
                <a:spcBef>
                  <a:spcPct val="20000"/>
                </a:spcBef>
                <a:spcAft>
                  <a:spcPct val="0"/>
                </a:spcAft>
                <a:buFont typeface="Arial" charset="0"/>
                <a:buChar char="•"/>
                <a:defRPr kern="1200">
                  <a:solidFill>
                    <a:srgbClr val="13294A"/>
                  </a:solidFill>
                  <a:latin typeface="Arial" pitchFamily="34" charset="0"/>
                  <a:ea typeface="Arial" pitchFamily="-110" charset="0"/>
                  <a:cs typeface="Arial" pitchFamily="34" charset="0"/>
                </a:defRPr>
              </a:lvl2pPr>
              <a:lvl3pPr marL="11430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3pPr>
              <a:lvl4pPr marL="1600200" indent="-228600" algn="l" rtl="0" eaLnBrk="1" fontAlgn="base" hangingPunct="1">
                <a:spcBef>
                  <a:spcPct val="20000"/>
                </a:spcBef>
                <a:spcAft>
                  <a:spcPct val="0"/>
                </a:spcAft>
                <a:buFont typeface="Arial" charset="0"/>
                <a:buChar char="•"/>
                <a:defRPr sz="1600" kern="1200">
                  <a:solidFill>
                    <a:srgbClr val="13294A"/>
                  </a:solidFill>
                  <a:latin typeface="Arial" pitchFamily="34" charset="0"/>
                  <a:ea typeface="Arial" pitchFamily="-110" charset="0"/>
                  <a:cs typeface="Arial" pitchFamily="34" charset="0"/>
                </a:defRPr>
              </a:lvl4pPr>
              <a:lvl5pPr marL="2057400" indent="-228600" algn="l" rtl="0" eaLnBrk="1" fontAlgn="base" hangingPunct="1">
                <a:spcBef>
                  <a:spcPct val="20000"/>
                </a:spcBef>
                <a:spcAft>
                  <a:spcPct val="0"/>
                </a:spcAft>
                <a:buFont typeface="Symbol" pitchFamily="-110" charset="2"/>
                <a:buChar char="-"/>
                <a:defRPr sz="1600" kern="1200">
                  <a:solidFill>
                    <a:srgbClr val="13294A"/>
                  </a:solidFill>
                  <a:latin typeface="Arial" pitchFamily="34" charset="0"/>
                  <a:ea typeface="Arial" pitchFamily="-110"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Symbol" pitchFamily="-110" charset="2"/>
                <a:buNone/>
                <a:defRPr/>
              </a:pPr>
              <a:r>
                <a:rPr lang="en-GB" sz="800" b="1" baseline="0" dirty="0">
                  <a:solidFill>
                    <a:prstClr val="black"/>
                  </a:solidFill>
                </a:rPr>
                <a:t>Your free online legal information service.</a:t>
              </a:r>
            </a:p>
            <a:p>
              <a:pPr marL="0" indent="0">
                <a:buFont typeface="Symbol" pitchFamily="-110" charset="2"/>
                <a:buNone/>
                <a:defRPr/>
              </a:pPr>
              <a:endParaRPr lang="en-GB" sz="800" baseline="0" dirty="0">
                <a:solidFill>
                  <a:prstClr val="black"/>
                </a:solidFill>
              </a:endParaRPr>
            </a:p>
            <a:p>
              <a:pPr marL="0" indent="0">
                <a:buFont typeface="Symbol" pitchFamily="-110" charset="2"/>
                <a:buNone/>
                <a:defRPr/>
              </a:pPr>
              <a:r>
                <a:rPr lang="en-GB" sz="800" baseline="0" dirty="0">
                  <a:solidFill>
                    <a:prstClr val="black"/>
                  </a:solidFill>
                </a:rPr>
                <a:t>A subscription service for legal articles on a variety of topics delivered by email.</a:t>
              </a:r>
            </a:p>
            <a:p>
              <a:pPr marL="0" indent="0">
                <a:buFont typeface="Symbol" pitchFamily="-110" charset="2"/>
                <a:buNone/>
                <a:defRPr/>
              </a:pPr>
              <a:r>
                <a:rPr lang="en-GB" sz="800" b="1" baseline="0" dirty="0" err="1">
                  <a:solidFill>
                    <a:prstClr val="black"/>
                  </a:solidFill>
                </a:rPr>
                <a:t>cms-lawnow.com</a:t>
              </a:r>
              <a:endParaRPr lang="en-GB" sz="800" b="1" baseline="0" dirty="0">
                <a:solidFill>
                  <a:prstClr val="black"/>
                </a:solidFill>
              </a:endParaRPr>
            </a:p>
            <a:p>
              <a:pPr marL="0" indent="0" fontAlgn="auto">
                <a:spcBef>
                  <a:spcPts val="0"/>
                </a:spcBef>
                <a:spcAft>
                  <a:spcPts val="0"/>
                </a:spcAft>
                <a:buFont typeface="Symbol" pitchFamily="-110" charset="2"/>
                <a:buNone/>
                <a:defRPr/>
              </a:pPr>
              <a:endParaRPr lang="en-US" sz="800" baseline="0" dirty="0">
                <a:solidFill>
                  <a:prstClr val="black"/>
                </a:solidFill>
                <a:ea typeface="+mn-ea"/>
              </a:endParaRPr>
            </a:p>
            <a:p>
              <a:pPr marL="0" indent="0" fontAlgn="auto">
                <a:spcBef>
                  <a:spcPts val="0"/>
                </a:spcBef>
                <a:spcAft>
                  <a:spcPts val="0"/>
                </a:spcAft>
                <a:buFont typeface="Symbol" pitchFamily="-110" charset="2"/>
                <a:buNone/>
                <a:defRPr/>
              </a:pPr>
              <a:endParaRPr lang="en-US" sz="800" baseline="0" dirty="0">
                <a:solidFill>
                  <a:prstClr val="black"/>
                </a:solidFill>
                <a:ea typeface="+mn-ea"/>
              </a:endParaRPr>
            </a:p>
            <a:p>
              <a:pPr marL="0" indent="0" fontAlgn="auto">
                <a:spcBef>
                  <a:spcPts val="0"/>
                </a:spcBef>
                <a:spcAft>
                  <a:spcPts val="0"/>
                </a:spcAft>
                <a:buFont typeface="Symbol" pitchFamily="-110" charset="2"/>
                <a:buNone/>
                <a:defRPr/>
              </a:pPr>
              <a:r>
                <a:rPr lang="en-US" sz="800" baseline="0" dirty="0">
                  <a:solidFill>
                    <a:prstClr val="black"/>
                  </a:solidFill>
                  <a:ea typeface="+mn-ea"/>
                </a:rPr>
                <a:t>The information held in this publication is for general purposes and guidance only and does not purport to constitute legal or professional advice. It was prepared in co-operation with local attorneys.</a:t>
              </a:r>
            </a:p>
            <a:p>
              <a:pPr marL="0" indent="0" fontAlgn="auto">
                <a:spcBef>
                  <a:spcPts val="0"/>
                </a:spcBef>
                <a:spcAft>
                  <a:spcPts val="0"/>
                </a:spcAft>
                <a:buFont typeface="Symbol" pitchFamily="-110" charset="2"/>
                <a:buNone/>
                <a:defRPr/>
              </a:pPr>
              <a:endParaRPr lang="en-GB" sz="800" baseline="0" dirty="0">
                <a:solidFill>
                  <a:prstClr val="black"/>
                </a:solidFill>
                <a:ea typeface="+mn-ea"/>
              </a:endParaRPr>
            </a:p>
            <a:p>
              <a:pPr marL="0" indent="0" fontAlgn="auto">
                <a:spcBef>
                  <a:spcPts val="0"/>
                </a:spcBef>
                <a:spcAft>
                  <a:spcPts val="0"/>
                </a:spcAft>
                <a:buFont typeface="Symbol" pitchFamily="-110" charset="2"/>
                <a:buNone/>
                <a:defRPr/>
              </a:pPr>
              <a:r>
                <a:rPr lang="en-GB" sz="800" baseline="0" dirty="0">
                  <a:solidFill>
                    <a:prstClr val="black"/>
                  </a:solidFill>
                  <a:ea typeface="+mn-ea"/>
                </a:rPr>
                <a:t>CMS Legal Services EEIG (CMS EEIG) is a European Economic Interest Grouping that coordinates an organisation of independent law firms. CMS EEIG provides no client services. Such services are solely provided by CMS EEIG’s member firms in their respective jurisdictions. CMS EEIG and each of its member firms are separate and legally distinct entities, and no such entity has any authority to bind any other. CMS EEIG and each member firm are liable only for their own acts or omissions and not those of each other. The brand name “CMS” and the term “firm” are </a:t>
              </a:r>
              <a:br>
                <a:rPr lang="en-GB" sz="800" baseline="0" dirty="0">
                  <a:solidFill>
                    <a:prstClr val="black"/>
                  </a:solidFill>
                  <a:ea typeface="+mn-ea"/>
                </a:rPr>
              </a:br>
              <a:r>
                <a:rPr lang="en-GB" sz="800" baseline="0" dirty="0">
                  <a:solidFill>
                    <a:prstClr val="black"/>
                  </a:solidFill>
                  <a:ea typeface="+mn-ea"/>
                </a:rPr>
                <a:t>used to refer to some or all of the member firms or their offices; details can be found under “legal information” </a:t>
              </a:r>
              <a:br>
                <a:rPr lang="en-GB" sz="800" baseline="0" dirty="0">
                  <a:solidFill>
                    <a:prstClr val="black"/>
                  </a:solidFill>
                  <a:ea typeface="+mn-ea"/>
                </a:rPr>
              </a:br>
              <a:r>
                <a:rPr lang="en-GB" sz="800" baseline="0" dirty="0">
                  <a:solidFill>
                    <a:prstClr val="black"/>
                  </a:solidFill>
                  <a:ea typeface="+mn-ea"/>
                </a:rPr>
                <a:t>in the footer of </a:t>
              </a:r>
              <a:r>
                <a:rPr lang="en-GB" sz="800" baseline="0" dirty="0" err="1">
                  <a:solidFill>
                    <a:prstClr val="black"/>
                  </a:solidFill>
                  <a:ea typeface="+mn-ea"/>
                </a:rPr>
                <a:t>cms.law</a:t>
              </a:r>
              <a:r>
                <a:rPr lang="en-GB" sz="800" baseline="0" dirty="0">
                  <a:solidFill>
                    <a:prstClr val="black"/>
                  </a:solidFill>
                  <a:ea typeface="+mn-ea"/>
                </a:rPr>
                <a:t>.</a:t>
              </a:r>
            </a:p>
            <a:p>
              <a:pPr marL="0" indent="0" fontAlgn="auto">
                <a:spcBef>
                  <a:spcPts val="0"/>
                </a:spcBef>
                <a:spcAft>
                  <a:spcPts val="0"/>
                </a:spcAft>
                <a:buFont typeface="Symbol" pitchFamily="-110" charset="2"/>
                <a:buNone/>
                <a:defRPr/>
              </a:pPr>
              <a:endParaRPr lang="en-GB" sz="800" baseline="0" dirty="0">
                <a:solidFill>
                  <a:prstClr val="black"/>
                </a:solidFill>
                <a:ea typeface="+mn-ea"/>
              </a:endParaRPr>
            </a:p>
            <a:p>
              <a:pPr marL="0" indent="0" fontAlgn="auto">
                <a:spcBef>
                  <a:spcPts val="0"/>
                </a:spcBef>
                <a:spcAft>
                  <a:spcPts val="0"/>
                </a:spcAft>
                <a:buFont typeface="Symbol" pitchFamily="-110" charset="2"/>
                <a:buNone/>
                <a:defRPr/>
              </a:pPr>
              <a:r>
                <a:rPr lang="en-GB" sz="800" b="1" baseline="0" dirty="0">
                  <a:solidFill>
                    <a:prstClr val="black"/>
                  </a:solidFill>
                  <a:ea typeface="+mn-ea"/>
                </a:rPr>
                <a:t>CMS locations: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itchFamily="34" charset="0"/>
                  <a:cs typeface="Arial" pitchFamily="34" charset="0"/>
                </a:rPr>
                <a:t>Aberdeen, Abu Dhabi, Algiers, Amsterdam, Antwerp, Barcelona, Beijing, Beirut, Belgrade, Bergen, Berlin, Bogotá, Bratislava, Bristol, Brussels, Bucharest, Budapest, Casablanca, Cologne, Dubai, Duesseldorf, Edinburgh, Frankfurt, Funchal, Geneva, Glasgow, Hamburg, Hong Kong, Istanbul, Johannesburg, Kyiv, Leipzig, Lima, Lisbon, Ljubljana, London, Luanda, Luxembourg, Lyon, Madrid, Manchester, Mexico City, Milan, Mombasa, Monaco, Moscow, Munich, Muscat, Nairobi, Oslo, Paris, Podgorica, Poznan, Prague, Reading, Rio de Janeiro, Rome, Santiago de Chile, Sarajevo, Shanghai, Sheffield, Singapore, Skopje, Sofia, Stavanger, Strasbourg, Stuttgart, Tirana, Utrecht, Vienna, </a:t>
              </a:r>
              <a:br>
                <a:rPr kumimoji="0" lang="en-GB" sz="800" b="0" i="0" u="none" strike="noStrike" kern="1200" cap="none" spc="0" normalizeH="0" baseline="0" noProof="0" dirty="0">
                  <a:ln>
                    <a:noFill/>
                  </a:ln>
                  <a:solidFill>
                    <a:prstClr val="black"/>
                  </a:solidFill>
                  <a:effectLst/>
                  <a:uLnTx/>
                  <a:uFillTx/>
                  <a:latin typeface="Arial" pitchFamily="34" charset="0"/>
                  <a:cs typeface="Arial" pitchFamily="34" charset="0"/>
                </a:rPr>
              </a:br>
              <a:r>
                <a:rPr kumimoji="0" lang="en-GB" sz="800" b="0" i="0" u="none" strike="noStrike" kern="1200" cap="none" spc="0" normalizeH="0" baseline="0" noProof="0" dirty="0">
                  <a:ln>
                    <a:noFill/>
                  </a:ln>
                  <a:solidFill>
                    <a:prstClr val="black"/>
                  </a:solidFill>
                  <a:effectLst/>
                  <a:uLnTx/>
                  <a:uFillTx/>
                  <a:latin typeface="Arial" pitchFamily="34" charset="0"/>
                  <a:cs typeface="Arial" pitchFamily="34" charset="0"/>
                </a:rPr>
                <a:t>Warsaw, Zagreb and Zurich.</a:t>
              </a:r>
            </a:p>
            <a:p>
              <a:pPr marL="0" indent="0" fontAlgn="auto">
                <a:spcBef>
                  <a:spcPts val="0"/>
                </a:spcBef>
                <a:spcAft>
                  <a:spcPts val="0"/>
                </a:spcAft>
                <a:buFont typeface="Symbol" pitchFamily="-110" charset="2"/>
                <a:buNone/>
                <a:defRPr/>
              </a:pPr>
              <a:endParaRPr lang="en-GB" sz="800" baseline="0" dirty="0">
                <a:solidFill>
                  <a:prstClr val="black"/>
                </a:solidFill>
                <a:ea typeface="+mn-ea"/>
              </a:endParaRPr>
            </a:p>
            <a:p>
              <a:pPr marL="0" indent="0" fontAlgn="auto">
                <a:spcBef>
                  <a:spcPts val="0"/>
                </a:spcBef>
                <a:spcAft>
                  <a:spcPts val="0"/>
                </a:spcAft>
                <a:buFont typeface="Symbol" pitchFamily="-110" charset="2"/>
                <a:buNone/>
                <a:defRPr/>
              </a:pPr>
              <a:endParaRPr lang="en-GB" sz="800" baseline="0" dirty="0">
                <a:solidFill>
                  <a:prstClr val="black"/>
                </a:solidFill>
                <a:ea typeface="+mn-ea"/>
              </a:endParaRPr>
            </a:p>
            <a:p>
              <a:pPr marL="0" indent="0" fontAlgn="auto">
                <a:spcBef>
                  <a:spcPts val="0"/>
                </a:spcBef>
                <a:spcAft>
                  <a:spcPts val="0"/>
                </a:spcAft>
                <a:buFont typeface="Symbol" pitchFamily="-110" charset="2"/>
                <a:buNone/>
                <a:defRPr/>
              </a:pPr>
              <a:r>
                <a:rPr lang="en-GB" sz="800" b="1" baseline="0" dirty="0" err="1">
                  <a:solidFill>
                    <a:prstClr val="black"/>
                  </a:solidFill>
                </a:rPr>
                <a:t>cms.law</a:t>
              </a:r>
              <a:endParaRPr lang="en-GB" sz="800" b="1" baseline="0" dirty="0">
                <a:solidFill>
                  <a:prstClr val="black"/>
                </a:solidFill>
              </a:endParaRPr>
            </a:p>
          </p:txBody>
        </p:sp>
        <p:cxnSp>
          <p:nvCxnSpPr>
            <p:cNvPr id="15" name="Gerade Verbindung 14">
              <a:extLst>
                <a:ext uri="{FF2B5EF4-FFF2-40B4-BE49-F238E27FC236}">
                  <a16:creationId xmlns:a16="http://schemas.microsoft.com/office/drawing/2014/main" id="{A3AEBB6C-8386-EF40-B166-4C0BBD9A979D}"/>
                </a:ext>
              </a:extLst>
            </p:cNvPr>
            <p:cNvCxnSpPr>
              <a:cxnSpLocks/>
            </p:cNvCxnSpPr>
            <p:nvPr userDrawn="1"/>
          </p:nvCxnSpPr>
          <p:spPr>
            <a:xfrm>
              <a:off x="588205" y="3491827"/>
              <a:ext cx="529440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Gerade Verbindung 15">
              <a:extLst>
                <a:ext uri="{FF2B5EF4-FFF2-40B4-BE49-F238E27FC236}">
                  <a16:creationId xmlns:a16="http://schemas.microsoft.com/office/drawing/2014/main" id="{0CF509D2-E914-644B-AF19-38AFF6255C81}"/>
                </a:ext>
              </a:extLst>
            </p:cNvPr>
            <p:cNvCxnSpPr>
              <a:cxnSpLocks/>
            </p:cNvCxnSpPr>
            <p:nvPr userDrawn="1"/>
          </p:nvCxnSpPr>
          <p:spPr>
            <a:xfrm>
              <a:off x="588205" y="6047843"/>
              <a:ext cx="5345770" cy="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2" name="Grafik 21">
              <a:extLst>
                <a:ext uri="{FF2B5EF4-FFF2-40B4-BE49-F238E27FC236}">
                  <a16:creationId xmlns:a16="http://schemas.microsoft.com/office/drawing/2014/main" id="{D7533D48-550A-3B48-BE2E-6A592CB3054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05" y="2483556"/>
              <a:ext cx="1918800" cy="186896"/>
            </a:xfrm>
            <a:prstGeom prst="rect">
              <a:avLst/>
            </a:prstGeom>
          </p:spPr>
        </p:pic>
      </p:grpSp>
    </p:spTree>
    <p:extLst>
      <p:ext uri="{BB962C8B-B14F-4D97-AF65-F5344CB8AC3E}">
        <p14:creationId xmlns:p14="http://schemas.microsoft.com/office/powerpoint/2010/main" val="2963883551"/>
      </p:ext>
    </p:extLst>
  </p:cSld>
  <p:clrMap bg1="lt1" tx1="dk1" bg2="lt2" tx2="dk2" accent1="accent1" accent2="accent2" accent3="accent3" accent4="accent4" accent5="accent5" accent6="accent6" hlink="hlink" folHlink="folHlink"/>
  <p:sldLayoutIdLst>
    <p:sldLayoutId id="2147483751" r:id="rId1"/>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0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594000"/>
            <a:ext cx="11002964" cy="900000"/>
          </a:xfrm>
          <a:prstGeom prst="rect">
            <a:avLst/>
          </a:prstGeom>
        </p:spPr>
        <p:txBody>
          <a:bodyPr vert="horz" lIns="0" tIns="0" rIns="0" bIns="0" rtlCol="0" anchor="t">
            <a:normAutofit/>
          </a:bodyPr>
          <a:lstStyle/>
          <a:p>
            <a:r>
              <a:rPr lang="en-US" dirty="0"/>
              <a:t>Click to edit Master title style</a:t>
            </a:r>
            <a:br>
              <a:rPr lang="en-US" dirty="0"/>
            </a:br>
            <a:endParaRPr lang="en-US" dirty="0"/>
          </a:p>
        </p:txBody>
      </p:sp>
      <p:sp>
        <p:nvSpPr>
          <p:cNvPr id="5" name="Footer Placeholder 4"/>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de-DE"/>
              <a:t>CMS FF Template</a:t>
            </a:r>
            <a:endParaRPr lang="de-DE" dirty="0"/>
          </a:p>
        </p:txBody>
      </p:sp>
      <p:sp>
        <p:nvSpPr>
          <p:cNvPr id="6" name="Slide Number Placeholder 5"/>
          <p:cNvSpPr>
            <a:spLocks noGrp="1"/>
          </p:cNvSpPr>
          <p:nvPr>
            <p:ph type="sldNum" sz="quarter" idx="4"/>
          </p:nvPr>
        </p:nvSpPr>
        <p:spPr>
          <a:xfrm>
            <a:off x="594000" y="6264000"/>
            <a:ext cx="288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fld id="{586824BF-3B93-454D-8CFC-2835FAC2A0AB}" type="slidenum">
              <a:rPr lang="de-DE" smtClean="0"/>
              <a:pPr/>
              <a:t>‹#›</a:t>
            </a:fld>
            <a:endParaRPr lang="de-DE" dirty="0"/>
          </a:p>
        </p:txBody>
      </p:sp>
      <p:sp>
        <p:nvSpPr>
          <p:cNvPr id="4" name="Text Placeholder 3">
            <a:extLst>
              <a:ext uri="{FF2B5EF4-FFF2-40B4-BE49-F238E27FC236}">
                <a16:creationId xmlns:a16="http://schemas.microsoft.com/office/drawing/2014/main" id="{8BA4C645-BC85-434A-A160-24BD27DE5639}"/>
              </a:ext>
            </a:extLst>
          </p:cNvPr>
          <p:cNvSpPr>
            <a:spLocks noGrp="1"/>
          </p:cNvSpPr>
          <p:nvPr>
            <p:ph type="body" idx="1"/>
          </p:nvPr>
        </p:nvSpPr>
        <p:spPr>
          <a:xfrm>
            <a:off x="593999" y="1800000"/>
            <a:ext cx="11005864" cy="446268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Date Placeholder 2">
            <a:extLst>
              <a:ext uri="{FF2B5EF4-FFF2-40B4-BE49-F238E27FC236}">
                <a16:creationId xmlns:a16="http://schemas.microsoft.com/office/drawing/2014/main" id="{AE943951-A7EC-439E-B9BC-AB2AF4B22997}"/>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en-US"/>
              <a:t>CMS Firm</a:t>
            </a:r>
            <a:endParaRPr lang="en-GB" dirty="0"/>
          </a:p>
        </p:txBody>
      </p:sp>
    </p:spTree>
    <p:extLst>
      <p:ext uri="{BB962C8B-B14F-4D97-AF65-F5344CB8AC3E}">
        <p14:creationId xmlns:p14="http://schemas.microsoft.com/office/powerpoint/2010/main" val="91394809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hf hdr="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360000" indent="-360000" algn="l" defTabSz="914400" rtl="0" eaLnBrk="1" latinLnBrk="0" hangingPunct="1">
        <a:lnSpc>
          <a:spcPts val="2400"/>
        </a:lnSpc>
        <a:spcBef>
          <a:spcPts val="1000"/>
        </a:spcBef>
        <a:buFont typeface="Symbol" panose="05050102010706020507" pitchFamily="18" charset="2"/>
        <a:buChar char="-"/>
        <a:defRPr sz="2400" kern="1200">
          <a:solidFill>
            <a:schemeClr val="tx1"/>
          </a:solidFill>
          <a:latin typeface="+mn-lt"/>
          <a:ea typeface="+mn-ea"/>
          <a:cs typeface="+mn-cs"/>
        </a:defRPr>
      </a:lvl1pPr>
      <a:lvl2pPr marL="628650" indent="-266700" algn="l" defTabSz="914400" rtl="0" eaLnBrk="1" latinLnBrk="0" hangingPunct="1">
        <a:lnSpc>
          <a:spcPct val="100000"/>
        </a:lnSpc>
        <a:spcBef>
          <a:spcPts val="500"/>
        </a:spcBef>
        <a:buFont typeface="Arial" panose="020B0604020202020204" pitchFamily="34" charset="0"/>
        <a:buChar char="•"/>
        <a:defRPr sz="2200" kern="1200">
          <a:solidFill>
            <a:schemeClr val="tx1"/>
          </a:solidFill>
          <a:latin typeface="+mn-lt"/>
          <a:ea typeface="+mn-ea"/>
          <a:cs typeface="+mn-cs"/>
        </a:defRPr>
      </a:lvl2pPr>
      <a:lvl3pPr marL="895350" indent="-266700" algn="l" defTabSz="914400" rtl="0" eaLnBrk="1" latinLnBrk="0" hangingPunct="1">
        <a:lnSpc>
          <a:spcPct val="100000"/>
        </a:lnSpc>
        <a:spcBef>
          <a:spcPts val="500"/>
        </a:spcBef>
        <a:buFont typeface="Symbol" panose="05050102010706020507" pitchFamily="18" charset="2"/>
        <a:buChar char="-"/>
        <a:defRPr sz="2000" kern="1200">
          <a:solidFill>
            <a:schemeClr val="tx1"/>
          </a:solidFill>
          <a:latin typeface="+mn-lt"/>
          <a:ea typeface="+mn-ea"/>
          <a:cs typeface="+mn-cs"/>
        </a:defRPr>
      </a:lvl3pPr>
      <a:lvl4pPr marL="1163638" indent="-268288"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431925" indent="-268288" algn="l" defTabSz="914400" rtl="0" eaLnBrk="1" latinLnBrk="0" hangingPunct="1">
        <a:lnSpc>
          <a:spcPct val="100000"/>
        </a:lnSpc>
        <a:spcBef>
          <a:spcPts val="500"/>
        </a:spcBef>
        <a:buFont typeface="Symbol" panose="05050102010706020507" pitchFamily="18"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305">
          <p15:clr>
            <a:srgbClr val="F26B43"/>
          </p15:clr>
        </p15:guide>
        <p15:guide id="3" pos="374">
          <p15:clr>
            <a:srgbClr val="F26B43"/>
          </p15:clr>
        </p15:guide>
        <p15:guide id="4" orient="horz" pos="368">
          <p15:clr>
            <a:srgbClr val="F26B43"/>
          </p15:clr>
        </p15:guide>
        <p15:guide id="5" orient="horz" pos="3945">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263857-86F3-474F-B48C-DBB75CAE964F}"/>
              </a:ext>
            </a:extLst>
          </p:cNvPr>
          <p:cNvSpPr>
            <a:spLocks noGrp="1"/>
          </p:cNvSpPr>
          <p:nvPr>
            <p:ph type="title"/>
          </p:nvPr>
        </p:nvSpPr>
        <p:spPr>
          <a:xfrm>
            <a:off x="594000" y="2412000"/>
            <a:ext cx="5349600" cy="1440000"/>
          </a:xfrm>
        </p:spPr>
        <p:txBody>
          <a:bodyPr/>
          <a:lstStyle/>
          <a:p>
            <a:r>
              <a:rPr lang="sl-SI" dirty="0" err="1">
                <a:solidFill>
                  <a:schemeClr val="bg1"/>
                </a:solidFill>
              </a:rPr>
              <a:t>Your</a:t>
            </a:r>
            <a:r>
              <a:rPr lang="sl-SI" dirty="0">
                <a:solidFill>
                  <a:schemeClr val="bg1"/>
                </a:solidFill>
              </a:rPr>
              <a:t> </a:t>
            </a:r>
            <a:r>
              <a:rPr lang="sl-SI" dirty="0" err="1">
                <a:solidFill>
                  <a:schemeClr val="bg1"/>
                </a:solidFill>
              </a:rPr>
              <a:t>next</a:t>
            </a:r>
            <a:br>
              <a:rPr lang="sl-SI" dirty="0">
                <a:solidFill>
                  <a:schemeClr val="bg1"/>
                </a:solidFill>
              </a:rPr>
            </a:br>
            <a:r>
              <a:rPr lang="sl-SI" dirty="0" err="1">
                <a:solidFill>
                  <a:schemeClr val="bg1"/>
                </a:solidFill>
              </a:rPr>
              <a:t>investment</a:t>
            </a:r>
            <a:r>
              <a:rPr lang="sl-SI" dirty="0">
                <a:solidFill>
                  <a:schemeClr val="bg1"/>
                </a:solidFill>
              </a:rPr>
              <a:t> </a:t>
            </a:r>
            <a:r>
              <a:rPr lang="sl-SI" dirty="0" err="1">
                <a:solidFill>
                  <a:schemeClr val="bg1"/>
                </a:solidFill>
              </a:rPr>
              <a:t>destination</a:t>
            </a:r>
            <a:endParaRPr lang="en-GB" dirty="0">
              <a:solidFill>
                <a:schemeClr val="bg1"/>
              </a:solidFill>
            </a:endParaRPr>
          </a:p>
        </p:txBody>
      </p:sp>
      <p:sp>
        <p:nvSpPr>
          <p:cNvPr id="2" name="Footer Placeholder 1">
            <a:extLst>
              <a:ext uri="{FF2B5EF4-FFF2-40B4-BE49-F238E27FC236}">
                <a16:creationId xmlns:a16="http://schemas.microsoft.com/office/drawing/2014/main" id="{9DFE3BE5-B8F7-4D7B-B5AE-816EF642AC6A}"/>
              </a:ext>
            </a:extLst>
          </p:cNvPr>
          <p:cNvSpPr>
            <a:spLocks noGrp="1"/>
          </p:cNvSpPr>
          <p:nvPr>
            <p:ph type="ftr" sz="quarter" idx="10"/>
          </p:nvPr>
        </p:nvSpPr>
        <p:spPr/>
        <p:txBody>
          <a:bodyPr/>
          <a:lstStyle/>
          <a:p>
            <a:r>
              <a:rPr lang="sl-SI" dirty="0" err="1">
                <a:solidFill>
                  <a:schemeClr val="bg1"/>
                </a:solidFill>
              </a:rPr>
              <a:t>Slovenia</a:t>
            </a:r>
            <a:r>
              <a:rPr lang="sl-SI" dirty="0">
                <a:solidFill>
                  <a:schemeClr val="bg1"/>
                </a:solidFill>
              </a:rPr>
              <a:t> – </a:t>
            </a:r>
            <a:r>
              <a:rPr lang="sl-SI" dirty="0" err="1">
                <a:solidFill>
                  <a:schemeClr val="bg1"/>
                </a:solidFill>
              </a:rPr>
              <a:t>Turkey</a:t>
            </a:r>
            <a:r>
              <a:rPr lang="sl-SI" dirty="0">
                <a:solidFill>
                  <a:schemeClr val="bg1"/>
                </a:solidFill>
              </a:rPr>
              <a:t> Business </a:t>
            </a:r>
            <a:r>
              <a:rPr lang="sl-SI" dirty="0" err="1">
                <a:solidFill>
                  <a:schemeClr val="bg1"/>
                </a:solidFill>
              </a:rPr>
              <a:t>Club</a:t>
            </a:r>
            <a:r>
              <a:rPr lang="sl-SI" dirty="0">
                <a:solidFill>
                  <a:schemeClr val="bg1"/>
                </a:solidFill>
              </a:rPr>
              <a:t> </a:t>
            </a:r>
            <a:r>
              <a:rPr lang="en-GB" dirty="0">
                <a:solidFill>
                  <a:schemeClr val="bg1"/>
                </a:solidFill>
              </a:rPr>
              <a:t>| </a:t>
            </a:r>
            <a:r>
              <a:rPr lang="sl-SI" dirty="0">
                <a:solidFill>
                  <a:schemeClr val="bg1"/>
                </a:solidFill>
              </a:rPr>
              <a:t>September</a:t>
            </a:r>
            <a:r>
              <a:rPr lang="en-GB" dirty="0">
                <a:solidFill>
                  <a:schemeClr val="bg1"/>
                </a:solidFill>
              </a:rPr>
              <a:t> 2021</a:t>
            </a:r>
            <a:endParaRPr lang="de-DE" dirty="0">
              <a:solidFill>
                <a:schemeClr val="bg1"/>
              </a:solidFill>
            </a:endParaRPr>
          </a:p>
        </p:txBody>
      </p:sp>
      <p:sp>
        <p:nvSpPr>
          <p:cNvPr id="4" name="Text Placeholder 3">
            <a:extLst>
              <a:ext uri="{FF2B5EF4-FFF2-40B4-BE49-F238E27FC236}">
                <a16:creationId xmlns:a16="http://schemas.microsoft.com/office/drawing/2014/main" id="{3E27AB2D-559E-47E7-8CC5-A00C100E98F5}"/>
              </a:ext>
            </a:extLst>
          </p:cNvPr>
          <p:cNvSpPr>
            <a:spLocks noGrp="1"/>
          </p:cNvSpPr>
          <p:nvPr>
            <p:ph type="body" sz="quarter" idx="12"/>
          </p:nvPr>
        </p:nvSpPr>
        <p:spPr>
          <a:xfrm>
            <a:off x="594000" y="4212000"/>
            <a:ext cx="4297720" cy="900000"/>
          </a:xfrm>
        </p:spPr>
        <p:txBody>
          <a:bodyPr/>
          <a:lstStyle/>
          <a:p>
            <a:endParaRPr lang="en-GB" dirty="0">
              <a:solidFill>
                <a:schemeClr val="bg1"/>
              </a:solidFill>
            </a:endParaRPr>
          </a:p>
        </p:txBody>
      </p:sp>
      <p:sp>
        <p:nvSpPr>
          <p:cNvPr id="5" name="Date Placeholder 4">
            <a:extLst>
              <a:ext uri="{FF2B5EF4-FFF2-40B4-BE49-F238E27FC236}">
                <a16:creationId xmlns:a16="http://schemas.microsoft.com/office/drawing/2014/main" id="{D2EE0F84-8F87-47CE-ABEF-DA0DA0DBDC0D}"/>
              </a:ext>
            </a:extLst>
          </p:cNvPr>
          <p:cNvSpPr>
            <a:spLocks noGrp="1"/>
          </p:cNvSpPr>
          <p:nvPr>
            <p:ph type="dt" sz="half" idx="2"/>
          </p:nvPr>
        </p:nvSpPr>
        <p:spPr/>
        <p:txBody>
          <a:bodyPr/>
          <a:lstStyle/>
          <a:p>
            <a:r>
              <a:rPr lang="de-DE" dirty="0">
                <a:solidFill>
                  <a:schemeClr val="bg1"/>
                </a:solidFill>
              </a:rPr>
              <a:t>CMS </a:t>
            </a:r>
            <a:r>
              <a:rPr lang="sl-SI" dirty="0" err="1">
                <a:solidFill>
                  <a:schemeClr val="bg1"/>
                </a:solidFill>
              </a:rPr>
              <a:t>Slovenia</a:t>
            </a:r>
            <a:endParaRPr lang="en-GB" dirty="0">
              <a:solidFill>
                <a:schemeClr val="bg1"/>
              </a:solidFill>
            </a:endParaRPr>
          </a:p>
        </p:txBody>
      </p:sp>
    </p:spTree>
    <p:extLst>
      <p:ext uri="{BB962C8B-B14F-4D97-AF65-F5344CB8AC3E}">
        <p14:creationId xmlns:p14="http://schemas.microsoft.com/office/powerpoint/2010/main" val="3998826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17745-AF19-4CC5-9192-CC59B051178E}"/>
              </a:ext>
            </a:extLst>
          </p:cNvPr>
          <p:cNvSpPr>
            <a:spLocks noGrp="1"/>
          </p:cNvSpPr>
          <p:nvPr>
            <p:ph type="body" sz="half" idx="2"/>
          </p:nvPr>
        </p:nvSpPr>
        <p:spPr/>
        <p:txBody>
          <a:bodyPr/>
          <a:lstStyle/>
          <a:p>
            <a:r>
              <a:rPr lang="en-US" dirty="0"/>
              <a:t>Purchase of real estate in Slovenia </a:t>
            </a:r>
            <a:endParaRPr lang="sl-SI" dirty="0"/>
          </a:p>
        </p:txBody>
      </p:sp>
      <p:sp>
        <p:nvSpPr>
          <p:cNvPr id="3" name="Text Placeholder 2">
            <a:extLst>
              <a:ext uri="{FF2B5EF4-FFF2-40B4-BE49-F238E27FC236}">
                <a16:creationId xmlns:a16="http://schemas.microsoft.com/office/drawing/2014/main" id="{071469DD-06B3-4592-9EDA-C5DFC04975D0}"/>
              </a:ext>
            </a:extLst>
          </p:cNvPr>
          <p:cNvSpPr>
            <a:spLocks noGrp="1"/>
          </p:cNvSpPr>
          <p:nvPr>
            <p:ph type="body" sz="half" idx="13"/>
          </p:nvPr>
        </p:nvSpPr>
        <p:spPr/>
        <p:txBody>
          <a:bodyPr/>
          <a:lstStyle/>
          <a:p>
            <a:endParaRPr lang="sl-SI" dirty="0"/>
          </a:p>
        </p:txBody>
      </p:sp>
      <p:sp>
        <p:nvSpPr>
          <p:cNvPr id="4" name="Footer Placeholder 3">
            <a:extLst>
              <a:ext uri="{FF2B5EF4-FFF2-40B4-BE49-F238E27FC236}">
                <a16:creationId xmlns:a16="http://schemas.microsoft.com/office/drawing/2014/main" id="{2DED4A36-E076-48F9-9BCB-7FE3E287C50B}"/>
              </a:ext>
            </a:extLst>
          </p:cNvPr>
          <p:cNvSpPr>
            <a:spLocks noGrp="1"/>
          </p:cNvSpPr>
          <p:nvPr>
            <p:ph type="ftr" sz="quarter" idx="3"/>
          </p:nvPr>
        </p:nvSpPr>
        <p:spPr/>
        <p:txBody>
          <a:bodyPr/>
          <a:lstStyle/>
          <a:p>
            <a:r>
              <a:rPr lang="en-US" dirty="0"/>
              <a:t>Slovenia – Turkey Business Club | September 2021</a:t>
            </a:r>
          </a:p>
        </p:txBody>
      </p:sp>
      <p:sp>
        <p:nvSpPr>
          <p:cNvPr id="5" name="Slide Number Placeholder 4">
            <a:extLst>
              <a:ext uri="{FF2B5EF4-FFF2-40B4-BE49-F238E27FC236}">
                <a16:creationId xmlns:a16="http://schemas.microsoft.com/office/drawing/2014/main" id="{07FECB3F-EAB1-4D43-9D01-C06F90D38355}"/>
              </a:ext>
            </a:extLst>
          </p:cNvPr>
          <p:cNvSpPr>
            <a:spLocks noGrp="1"/>
          </p:cNvSpPr>
          <p:nvPr>
            <p:ph type="sldNum" sz="quarter" idx="4"/>
          </p:nvPr>
        </p:nvSpPr>
        <p:spPr/>
        <p:txBody>
          <a:bodyPr/>
          <a:lstStyle/>
          <a:p>
            <a:fld id="{586824BF-3B93-454D-8CFC-2835FAC2A0AB}" type="slidenum">
              <a:rPr lang="de-DE" smtClean="0"/>
              <a:pPr/>
              <a:t>10</a:t>
            </a:fld>
            <a:endParaRPr lang="de-DE" dirty="0"/>
          </a:p>
        </p:txBody>
      </p:sp>
      <p:sp>
        <p:nvSpPr>
          <p:cNvPr id="6" name="Date Placeholder 5">
            <a:extLst>
              <a:ext uri="{FF2B5EF4-FFF2-40B4-BE49-F238E27FC236}">
                <a16:creationId xmlns:a16="http://schemas.microsoft.com/office/drawing/2014/main" id="{B68CF544-A4C2-449C-8EF2-ACFC6CAC4331}"/>
              </a:ext>
            </a:extLst>
          </p:cNvPr>
          <p:cNvSpPr>
            <a:spLocks noGrp="1"/>
          </p:cNvSpPr>
          <p:nvPr>
            <p:ph type="dt" sz="half" idx="14"/>
          </p:nvPr>
        </p:nvSpPr>
        <p:spPr/>
        <p:txBody>
          <a:bodyPr/>
          <a:lstStyle/>
          <a:p>
            <a:r>
              <a:rPr lang="de-DE" dirty="0"/>
              <a:t>CMS </a:t>
            </a:r>
            <a:r>
              <a:rPr lang="sl-SI" dirty="0" err="1"/>
              <a:t>Slovenia</a:t>
            </a:r>
            <a:endParaRPr lang="en-GB" dirty="0"/>
          </a:p>
        </p:txBody>
      </p:sp>
    </p:spTree>
    <p:extLst>
      <p:ext uri="{BB962C8B-B14F-4D97-AF65-F5344CB8AC3E}">
        <p14:creationId xmlns:p14="http://schemas.microsoft.com/office/powerpoint/2010/main" val="1797665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D0EB9F-1E43-4653-9287-FB0BE7EEDCCA}"/>
              </a:ext>
            </a:extLst>
          </p:cNvPr>
          <p:cNvSpPr>
            <a:spLocks noGrp="1"/>
          </p:cNvSpPr>
          <p:nvPr>
            <p:ph type="title"/>
          </p:nvPr>
        </p:nvSpPr>
        <p:spPr/>
        <p:txBody>
          <a:bodyPr/>
          <a:lstStyle/>
          <a:p>
            <a:r>
              <a:rPr lang="en-US" dirty="0"/>
              <a:t>Purchase of real estate in Slovenia</a:t>
            </a:r>
          </a:p>
        </p:txBody>
      </p:sp>
      <p:sp>
        <p:nvSpPr>
          <p:cNvPr id="2" name="Slide Number Placeholder 1">
            <a:extLst>
              <a:ext uri="{FF2B5EF4-FFF2-40B4-BE49-F238E27FC236}">
                <a16:creationId xmlns:a16="http://schemas.microsoft.com/office/drawing/2014/main" id="{958D0865-A9DD-0D42-AE9B-CC4846D36F12}"/>
              </a:ext>
            </a:extLst>
          </p:cNvPr>
          <p:cNvSpPr>
            <a:spLocks noGrp="1"/>
          </p:cNvSpPr>
          <p:nvPr>
            <p:ph type="sldNum" sz="quarter" idx="4"/>
          </p:nvPr>
        </p:nvSpPr>
        <p:spPr/>
        <p:txBody>
          <a:bodyPr/>
          <a:lstStyle/>
          <a:p>
            <a:fld id="{C59E9118-33B1-4D54-B9F3-5B7DAEA597CD}" type="slidenum">
              <a:rPr lang="en-GB" smtClean="0"/>
              <a:pPr/>
              <a:t>11</a:t>
            </a:fld>
            <a:endParaRPr lang="en-GB" dirty="0"/>
          </a:p>
        </p:txBody>
      </p:sp>
      <p:sp>
        <p:nvSpPr>
          <p:cNvPr id="6" name="Rectangle 5" descr="CMSLegal_Shape_Fill">
            <a:extLst>
              <a:ext uri="{FF2B5EF4-FFF2-40B4-BE49-F238E27FC236}">
                <a16:creationId xmlns:a16="http://schemas.microsoft.com/office/drawing/2014/main" id="{6741A581-D8B4-4585-A3B6-A55D19D7994C}"/>
              </a:ext>
            </a:extLst>
          </p:cNvPr>
          <p:cNvSpPr/>
          <p:nvPr/>
        </p:nvSpPr>
        <p:spPr>
          <a:xfrm>
            <a:off x="593724" y="1808163"/>
            <a:ext cx="11002963" cy="4454525"/>
          </a:xfrm>
          <a:prstGeom prst="rect">
            <a:avLst/>
          </a:prstGeom>
          <a:solidFill>
            <a:srgbClr val="004D9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8" name="Rectangle 7" descr="CMSLegal_Shape_Fill">
            <a:extLst>
              <a:ext uri="{FF2B5EF4-FFF2-40B4-BE49-F238E27FC236}">
                <a16:creationId xmlns:a16="http://schemas.microsoft.com/office/drawing/2014/main" id="{B5D2E488-F46C-4FB3-9E23-F2B2EB5EA020}"/>
              </a:ext>
            </a:extLst>
          </p:cNvPr>
          <p:cNvSpPr/>
          <p:nvPr/>
        </p:nvSpPr>
        <p:spPr>
          <a:xfrm>
            <a:off x="775144" y="2013077"/>
            <a:ext cx="5104955" cy="4068763"/>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80000" bIns="108000" rtlCol="0" anchor="t" anchorCtr="0"/>
          <a:lstStyle/>
          <a:p>
            <a:pPr marL="285750" indent="-285750">
              <a:spcAft>
                <a:spcPts val="300"/>
              </a:spcAft>
              <a:buFont typeface="Wingdings" panose="05000000000000000000" pitchFamily="2" charset="2"/>
              <a:buChar char="ü"/>
            </a:pPr>
            <a:r>
              <a:rPr lang="en-US" sz="1100" dirty="0">
                <a:solidFill>
                  <a:sysClr val="windowText" lastClr="000000"/>
                </a:solidFill>
              </a:rPr>
              <a:t>Citizens of EU, EEC and/or OECD member states (among which is also Turkey) as well as legal entities with a seat in any of these countries can acquire real estate in Slovenia under </a:t>
            </a:r>
            <a:r>
              <a:rPr lang="en-US" sz="1100" b="1" dirty="0">
                <a:solidFill>
                  <a:sysClr val="windowText" lastClr="000000"/>
                </a:solidFill>
              </a:rPr>
              <a:t>the same conditions as citizens of the Republic of Slovenia (</a:t>
            </a:r>
            <a:r>
              <a:rPr lang="en-US" sz="1100" dirty="0">
                <a:solidFill>
                  <a:sysClr val="windowText" lastClr="000000"/>
                </a:solidFill>
              </a:rPr>
              <a:t>all other can acquiree real estate only under the condition of reciprocity). </a:t>
            </a:r>
          </a:p>
          <a:p>
            <a:pPr>
              <a:spcAft>
                <a:spcPts val="300"/>
              </a:spcAft>
            </a:pPr>
            <a:endParaRPr lang="sl-SI" sz="1100" dirty="0">
              <a:solidFill>
                <a:sysClr val="windowText" lastClr="000000"/>
              </a:solidFill>
            </a:endParaRPr>
          </a:p>
          <a:p>
            <a:pPr marL="285750" indent="-285750">
              <a:spcAft>
                <a:spcPts val="300"/>
              </a:spcAft>
              <a:buFont typeface="Wingdings" panose="05000000000000000000" pitchFamily="2" charset="2"/>
              <a:buChar char="ü"/>
            </a:pPr>
            <a:r>
              <a:rPr lang="en-US" sz="1100" dirty="0">
                <a:solidFill>
                  <a:sysClr val="windowText" lastClr="000000"/>
                </a:solidFill>
              </a:rPr>
              <a:t>A foreign legal entity that does not have a registered office or other form of registration in Slovenia must: </a:t>
            </a:r>
          </a:p>
          <a:p>
            <a:pPr marL="742950" lvl="1" indent="-285750">
              <a:spcAft>
                <a:spcPts val="300"/>
              </a:spcAft>
              <a:buFont typeface="Arial" panose="020B0604020202020204" pitchFamily="34" charset="0"/>
              <a:buChar char="•"/>
            </a:pPr>
            <a:r>
              <a:rPr lang="en-US" sz="1100" b="1" dirty="0">
                <a:solidFill>
                  <a:sysClr val="windowText" lastClr="000000"/>
                </a:solidFill>
              </a:rPr>
              <a:t>register with the tax office </a:t>
            </a:r>
            <a:r>
              <a:rPr lang="en-US" sz="1100" dirty="0">
                <a:solidFill>
                  <a:sysClr val="windowText" lastClr="000000"/>
                </a:solidFill>
              </a:rPr>
              <a:t>before purchasing the property. At the same time, the responsible person of the foreign company must also register in the tax register. In connection with the tax number, the owner of the real estate will also become liable for the taxes relating to the real estate (which include, for example, the NUSZ).</a:t>
            </a:r>
          </a:p>
          <a:p>
            <a:pPr marL="742950" lvl="1" indent="-285750">
              <a:spcAft>
                <a:spcPts val="300"/>
              </a:spcAft>
              <a:buFont typeface="Arial" panose="020B0604020202020204" pitchFamily="34" charset="0"/>
              <a:buChar char="•"/>
            </a:pPr>
            <a:r>
              <a:rPr lang="en-US" sz="1100" dirty="0">
                <a:solidFill>
                  <a:sysClr val="windowText" lastClr="000000"/>
                </a:solidFill>
              </a:rPr>
              <a:t>In order to register the ownership right in the Land Register, the foreign company also needs </a:t>
            </a:r>
            <a:r>
              <a:rPr lang="en-US" sz="1100" b="1" dirty="0">
                <a:solidFill>
                  <a:sysClr val="windowText" lastClr="000000"/>
                </a:solidFill>
              </a:rPr>
              <a:t>a unique identification number</a:t>
            </a:r>
            <a:r>
              <a:rPr lang="en-US" sz="1100" dirty="0">
                <a:solidFill>
                  <a:sysClr val="windowText" lastClr="000000"/>
                </a:solidFill>
              </a:rPr>
              <a:t>, which is obtained by registering with Court register/</a:t>
            </a:r>
            <a:r>
              <a:rPr lang="en-US" sz="1100" dirty="0" err="1">
                <a:solidFill>
                  <a:sysClr val="windowText" lastClr="000000"/>
                </a:solidFill>
              </a:rPr>
              <a:t>Ajpes</a:t>
            </a:r>
            <a:r>
              <a:rPr lang="en-US" sz="1100" dirty="0">
                <a:solidFill>
                  <a:sysClr val="windowText" lastClr="000000"/>
                </a:solidFill>
              </a:rPr>
              <a:t> upon written request of the applicant.</a:t>
            </a:r>
          </a:p>
          <a:p>
            <a:pPr marL="742950" lvl="1" indent="-285750">
              <a:spcAft>
                <a:spcPts val="300"/>
              </a:spcAft>
              <a:buFont typeface="Arial" panose="020B0604020202020204" pitchFamily="34" charset="0"/>
              <a:buChar char="•"/>
            </a:pPr>
            <a:endParaRPr lang="en-US" sz="1100" dirty="0">
              <a:solidFill>
                <a:sysClr val="windowText" lastClr="000000"/>
              </a:solidFill>
            </a:endParaRPr>
          </a:p>
          <a:p>
            <a:pPr marL="171450" indent="-171450">
              <a:spcAft>
                <a:spcPts val="300"/>
              </a:spcAft>
              <a:buFont typeface="Wingdings" panose="05000000000000000000" pitchFamily="2" charset="2"/>
              <a:buChar char="ü"/>
            </a:pPr>
            <a:r>
              <a:rPr lang="en-US" sz="1100" dirty="0">
                <a:solidFill>
                  <a:sysClr val="windowText" lastClr="000000"/>
                </a:solidFill>
              </a:rPr>
              <a:t>The (foreign) investors usually choose to set up a local company or branch in Slovenia or acquire already established legal entity for the acquisition of real estate (as an asset deal). </a:t>
            </a:r>
          </a:p>
          <a:p>
            <a:pPr>
              <a:spcAft>
                <a:spcPts val="300"/>
              </a:spcAft>
            </a:pPr>
            <a:endParaRPr lang="en-US" sz="1100" dirty="0">
              <a:solidFill>
                <a:sysClr val="windowText" lastClr="000000"/>
              </a:solidFill>
            </a:endParaRPr>
          </a:p>
        </p:txBody>
      </p:sp>
      <p:sp>
        <p:nvSpPr>
          <p:cNvPr id="7" name="Rectangle 6" descr="CMSLegal_Shape_Fill">
            <a:extLst>
              <a:ext uri="{FF2B5EF4-FFF2-40B4-BE49-F238E27FC236}">
                <a16:creationId xmlns:a16="http://schemas.microsoft.com/office/drawing/2014/main" id="{357A93EF-73F6-4CAD-ACC9-E4E01301F28D}"/>
              </a:ext>
            </a:extLst>
          </p:cNvPr>
          <p:cNvSpPr/>
          <p:nvPr/>
        </p:nvSpPr>
        <p:spPr>
          <a:xfrm>
            <a:off x="6311901" y="2013077"/>
            <a:ext cx="5104955" cy="4068763"/>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80000" bIns="108000" rtlCol="0" anchor="t" anchorCtr="0"/>
          <a:lstStyle/>
          <a:p>
            <a:pPr>
              <a:spcAft>
                <a:spcPts val="300"/>
              </a:spcAft>
            </a:pPr>
            <a:endParaRPr lang="en-US" sz="1100" dirty="0">
              <a:solidFill>
                <a:sysClr val="windowText" lastClr="000000"/>
              </a:solidFill>
            </a:endParaRPr>
          </a:p>
          <a:p>
            <a:pPr marL="285750" indent="-285750">
              <a:spcAft>
                <a:spcPts val="300"/>
              </a:spcAft>
              <a:buFont typeface="Arial" panose="020B0604020202020204" pitchFamily="34" charset="0"/>
              <a:buChar char="•"/>
            </a:pPr>
            <a:r>
              <a:rPr lang="en-US" sz="1100" dirty="0">
                <a:solidFill>
                  <a:sysClr val="windowText" lastClr="000000"/>
                </a:solidFill>
              </a:rPr>
              <a:t>Acquisition of ownership of real estate is possible o</a:t>
            </a:r>
            <a:r>
              <a:rPr lang="en-US" sz="1100" b="1" dirty="0">
                <a:solidFill>
                  <a:sysClr val="windowText" lastClr="000000"/>
                </a:solidFill>
              </a:rPr>
              <a:t>n the basis of a binding agreement and registration in the Land register</a:t>
            </a:r>
            <a:r>
              <a:rPr lang="en-US" sz="1100" dirty="0">
                <a:solidFill>
                  <a:sysClr val="windowText" lastClr="000000"/>
                </a:solidFill>
              </a:rPr>
              <a:t>. </a:t>
            </a:r>
          </a:p>
          <a:p>
            <a:pPr>
              <a:spcAft>
                <a:spcPts val="300"/>
              </a:spcAft>
            </a:pPr>
            <a:endParaRPr lang="en-US" sz="1100" dirty="0">
              <a:solidFill>
                <a:sysClr val="windowText" lastClr="000000"/>
              </a:solidFill>
            </a:endParaRPr>
          </a:p>
          <a:p>
            <a:pPr marL="285750" indent="-285750">
              <a:spcAft>
                <a:spcPts val="300"/>
              </a:spcAft>
              <a:buFont typeface="Arial" panose="020B0604020202020204" pitchFamily="34" charset="0"/>
              <a:buChar char="•"/>
            </a:pPr>
            <a:r>
              <a:rPr lang="en-US" sz="1100" dirty="0">
                <a:solidFill>
                  <a:sysClr val="windowText" lastClr="000000"/>
                </a:solidFill>
              </a:rPr>
              <a:t>All agreements for the transfer of real estate have to be </a:t>
            </a:r>
            <a:r>
              <a:rPr lang="en-US" sz="1100" b="1" dirty="0">
                <a:solidFill>
                  <a:sysClr val="windowText" lastClr="000000"/>
                </a:solidFill>
              </a:rPr>
              <a:t>executed in writing and concluded according to the Slovenian law.</a:t>
            </a:r>
            <a:r>
              <a:rPr lang="en-US" sz="1100" dirty="0">
                <a:solidFill>
                  <a:sysClr val="windowText" lastClr="000000"/>
                </a:solidFill>
              </a:rPr>
              <a:t> </a:t>
            </a:r>
          </a:p>
          <a:p>
            <a:pPr>
              <a:spcAft>
                <a:spcPts val="300"/>
              </a:spcAft>
            </a:pPr>
            <a:endParaRPr lang="en-US" sz="1100" dirty="0">
              <a:solidFill>
                <a:sysClr val="windowText" lastClr="000000"/>
              </a:solidFill>
            </a:endParaRPr>
          </a:p>
          <a:p>
            <a:pPr marL="285750" indent="-285750">
              <a:spcAft>
                <a:spcPts val="300"/>
              </a:spcAft>
              <a:buFont typeface="Arial" panose="020B0604020202020204" pitchFamily="34" charset="0"/>
              <a:buChar char="•"/>
            </a:pPr>
            <a:r>
              <a:rPr lang="en-US" sz="1100" dirty="0">
                <a:solidFill>
                  <a:sysClr val="windowText" lastClr="000000"/>
                </a:solidFill>
              </a:rPr>
              <a:t>In order to register the ownership of real estate in the Land Register </a:t>
            </a:r>
            <a:r>
              <a:rPr lang="en-US" sz="1100" b="1" dirty="0">
                <a:solidFill>
                  <a:sysClr val="windowText" lastClr="000000"/>
                </a:solidFill>
              </a:rPr>
              <a:t>the seller's signature on the land registry permission </a:t>
            </a:r>
            <a:r>
              <a:rPr lang="en-US" sz="1100" dirty="0">
                <a:solidFill>
                  <a:sysClr val="windowText" lastClr="000000"/>
                </a:solidFill>
              </a:rPr>
              <a:t>either included in the agreement or attached to it as a separate document needs to be </a:t>
            </a:r>
            <a:r>
              <a:rPr lang="en-US" sz="1100" b="1" dirty="0">
                <a:solidFill>
                  <a:sysClr val="windowText" lastClr="000000"/>
                </a:solidFill>
              </a:rPr>
              <a:t>notarized</a:t>
            </a:r>
          </a:p>
          <a:p>
            <a:pPr>
              <a:spcAft>
                <a:spcPts val="300"/>
              </a:spcAft>
            </a:pPr>
            <a:r>
              <a:rPr lang="en-US" sz="1100" dirty="0">
                <a:solidFill>
                  <a:sysClr val="windowText" lastClr="000000"/>
                </a:solidFill>
              </a:rPr>
              <a:t> </a:t>
            </a:r>
          </a:p>
          <a:p>
            <a:pPr marL="285750" indent="-285750">
              <a:spcAft>
                <a:spcPts val="300"/>
              </a:spcAft>
              <a:buFont typeface="Arial" panose="020B0604020202020204" pitchFamily="34" charset="0"/>
              <a:buChar char="•"/>
            </a:pPr>
            <a:r>
              <a:rPr lang="en-US" sz="1100" dirty="0">
                <a:solidFill>
                  <a:sysClr val="windowText" lastClr="000000"/>
                </a:solidFill>
              </a:rPr>
              <a:t>Ownership title is transferred to the buyer upon its </a:t>
            </a:r>
            <a:r>
              <a:rPr lang="en-US" sz="1100" b="1" dirty="0">
                <a:solidFill>
                  <a:sysClr val="windowText" lastClr="000000"/>
                </a:solidFill>
              </a:rPr>
              <a:t>registration in the Land Register</a:t>
            </a:r>
          </a:p>
          <a:p>
            <a:pPr>
              <a:spcAft>
                <a:spcPts val="300"/>
              </a:spcAft>
            </a:pPr>
            <a:r>
              <a:rPr lang="en-US" sz="1100" dirty="0">
                <a:solidFill>
                  <a:sysClr val="windowText" lastClr="000000"/>
                </a:solidFill>
              </a:rPr>
              <a:t>.</a:t>
            </a:r>
          </a:p>
          <a:p>
            <a:pPr marL="285750" indent="-285750">
              <a:spcAft>
                <a:spcPts val="300"/>
              </a:spcAft>
              <a:buFont typeface="Arial" panose="020B0604020202020204" pitchFamily="34" charset="0"/>
              <a:buChar char="•"/>
            </a:pPr>
            <a:r>
              <a:rPr lang="en-US" sz="1100" dirty="0">
                <a:solidFill>
                  <a:sysClr val="windowText" lastClr="000000"/>
                </a:solidFill>
              </a:rPr>
              <a:t>The </a:t>
            </a:r>
            <a:r>
              <a:rPr lang="en-US" sz="1100" b="1" dirty="0">
                <a:solidFill>
                  <a:sysClr val="windowText" lastClr="000000"/>
                </a:solidFill>
              </a:rPr>
              <a:t>purchase price is freely negotiable</a:t>
            </a:r>
            <a:r>
              <a:rPr lang="en-US" sz="1100" dirty="0">
                <a:solidFill>
                  <a:sysClr val="windowText" lastClr="000000"/>
                </a:solidFill>
              </a:rPr>
              <a:t>. In addition, the price may be agreed in a foreign currency, but the purchase price should be paid in EUR</a:t>
            </a:r>
          </a:p>
        </p:txBody>
      </p:sp>
    </p:spTree>
    <p:extLst>
      <p:ext uri="{BB962C8B-B14F-4D97-AF65-F5344CB8AC3E}">
        <p14:creationId xmlns:p14="http://schemas.microsoft.com/office/powerpoint/2010/main" val="3286366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D0EB9F-1E43-4653-9287-FB0BE7EEDCCA}"/>
              </a:ext>
            </a:extLst>
          </p:cNvPr>
          <p:cNvSpPr>
            <a:spLocks noGrp="1"/>
          </p:cNvSpPr>
          <p:nvPr>
            <p:ph type="title"/>
          </p:nvPr>
        </p:nvSpPr>
        <p:spPr/>
        <p:txBody>
          <a:bodyPr/>
          <a:lstStyle/>
          <a:p>
            <a:r>
              <a:rPr lang="en-US" dirty="0"/>
              <a:t>Purchase of real estate in Slovenia</a:t>
            </a:r>
          </a:p>
        </p:txBody>
      </p:sp>
      <p:sp>
        <p:nvSpPr>
          <p:cNvPr id="2" name="Slide Number Placeholder 1">
            <a:extLst>
              <a:ext uri="{FF2B5EF4-FFF2-40B4-BE49-F238E27FC236}">
                <a16:creationId xmlns:a16="http://schemas.microsoft.com/office/drawing/2014/main" id="{958D0865-A9DD-0D42-AE9B-CC4846D36F12}"/>
              </a:ext>
            </a:extLst>
          </p:cNvPr>
          <p:cNvSpPr>
            <a:spLocks noGrp="1"/>
          </p:cNvSpPr>
          <p:nvPr>
            <p:ph type="sldNum" sz="quarter" idx="4"/>
          </p:nvPr>
        </p:nvSpPr>
        <p:spPr/>
        <p:txBody>
          <a:bodyPr/>
          <a:lstStyle/>
          <a:p>
            <a:fld id="{C59E9118-33B1-4D54-B9F3-5B7DAEA597CD}" type="slidenum">
              <a:rPr lang="en-GB" smtClean="0"/>
              <a:pPr/>
              <a:t>12</a:t>
            </a:fld>
            <a:endParaRPr lang="en-GB" dirty="0"/>
          </a:p>
        </p:txBody>
      </p:sp>
      <p:sp>
        <p:nvSpPr>
          <p:cNvPr id="6" name="Rectangle 5" descr="CMSLegal_Shape_Fill">
            <a:extLst>
              <a:ext uri="{FF2B5EF4-FFF2-40B4-BE49-F238E27FC236}">
                <a16:creationId xmlns:a16="http://schemas.microsoft.com/office/drawing/2014/main" id="{6741A581-D8B4-4585-A3B6-A55D19D7994C}"/>
              </a:ext>
            </a:extLst>
          </p:cNvPr>
          <p:cNvSpPr/>
          <p:nvPr/>
        </p:nvSpPr>
        <p:spPr>
          <a:xfrm>
            <a:off x="593724" y="1808163"/>
            <a:ext cx="11002963" cy="4454525"/>
          </a:xfrm>
          <a:prstGeom prst="rect">
            <a:avLst/>
          </a:prstGeom>
          <a:solidFill>
            <a:srgbClr val="004D9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endParaRPr>
          </a:p>
        </p:txBody>
      </p:sp>
      <p:sp>
        <p:nvSpPr>
          <p:cNvPr id="8" name="Rectangle 7" descr="CMSLegal_Shape_Fill">
            <a:extLst>
              <a:ext uri="{FF2B5EF4-FFF2-40B4-BE49-F238E27FC236}">
                <a16:creationId xmlns:a16="http://schemas.microsoft.com/office/drawing/2014/main" id="{B5D2E488-F46C-4FB3-9E23-F2B2EB5EA020}"/>
              </a:ext>
            </a:extLst>
          </p:cNvPr>
          <p:cNvSpPr/>
          <p:nvPr/>
        </p:nvSpPr>
        <p:spPr>
          <a:xfrm>
            <a:off x="1008000" y="2001043"/>
            <a:ext cx="5104955" cy="4068763"/>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80000" bIns="108000" rtlCol="0" anchor="t" anchorCtr="0"/>
          <a:lstStyle/>
          <a:p>
            <a:pPr marL="171450" indent="-171450">
              <a:spcAft>
                <a:spcPts val="300"/>
              </a:spcAft>
              <a:buFont typeface="Wingdings" panose="05000000000000000000" pitchFamily="2" charset="2"/>
              <a:buChar char="ü"/>
            </a:pPr>
            <a:r>
              <a:rPr lang="en-US" sz="1100" dirty="0">
                <a:solidFill>
                  <a:sysClr val="windowText" lastClr="000000"/>
                </a:solidFill>
              </a:rPr>
              <a:t>The </a:t>
            </a:r>
            <a:r>
              <a:rPr lang="en-US" sz="1100" b="1" dirty="0">
                <a:solidFill>
                  <a:sysClr val="windowText" lastClr="000000"/>
                </a:solidFill>
              </a:rPr>
              <a:t>Land Register </a:t>
            </a:r>
            <a:r>
              <a:rPr lang="en-US" sz="1100" dirty="0">
                <a:solidFill>
                  <a:sysClr val="windowText" lastClr="000000"/>
                </a:solidFill>
              </a:rPr>
              <a:t>is a public register used to record and make public information about rights and legal facts relating to immovable property</a:t>
            </a:r>
            <a:r>
              <a:rPr lang="en-US" sz="1100" dirty="0">
                <a:solidFill>
                  <a:srgbClr val="333322"/>
                </a:solidFill>
                <a:latin typeface="arial" panose="020B0604020202020204" pitchFamily="34" charset="0"/>
              </a:rPr>
              <a:t>, which is since 2009 electronically available under </a:t>
            </a:r>
            <a:r>
              <a:rPr lang="en-US" sz="1100" dirty="0">
                <a:solidFill>
                  <a:sysClr val="windowText" lastClr="000000"/>
                </a:solidFill>
              </a:rPr>
              <a:t>the link: http://evlozisce.sodisce.si/esodstvo.</a:t>
            </a:r>
            <a:endParaRPr lang="en-US" sz="1100" b="0" i="0" dirty="0">
              <a:solidFill>
                <a:srgbClr val="333322"/>
              </a:solidFill>
              <a:effectLst/>
              <a:latin typeface="arial" panose="020B0604020202020204" pitchFamily="34" charset="0"/>
            </a:endParaRPr>
          </a:p>
          <a:p>
            <a:pPr>
              <a:spcAft>
                <a:spcPts val="300"/>
              </a:spcAft>
            </a:pPr>
            <a:endParaRPr lang="en-US" sz="1100" b="0" i="0" dirty="0">
              <a:solidFill>
                <a:srgbClr val="333322"/>
              </a:solidFill>
              <a:effectLst/>
              <a:latin typeface="arial" panose="020B0604020202020204" pitchFamily="34" charset="0"/>
            </a:endParaRPr>
          </a:p>
          <a:p>
            <a:pPr marL="171450" indent="-171450">
              <a:spcAft>
                <a:spcPts val="300"/>
              </a:spcAft>
              <a:buFont typeface="Wingdings" panose="05000000000000000000" pitchFamily="2" charset="2"/>
              <a:buChar char="ü"/>
            </a:pPr>
            <a:r>
              <a:rPr lang="en-US" sz="1100" dirty="0">
                <a:solidFill>
                  <a:sysClr val="windowText" lastClr="000000"/>
                </a:solidFill>
              </a:rPr>
              <a:t>The Land Register records </a:t>
            </a:r>
            <a:r>
              <a:rPr lang="en-US" sz="1100" b="1" dirty="0">
                <a:solidFill>
                  <a:sysClr val="windowText" lastClr="000000"/>
                </a:solidFill>
              </a:rPr>
              <a:t>all rights in rem </a:t>
            </a:r>
            <a:r>
              <a:rPr lang="en-US" sz="1100" dirty="0">
                <a:solidFill>
                  <a:sysClr val="windowText" lastClr="000000"/>
                </a:solidFill>
              </a:rPr>
              <a:t>in immovable property (e.g. ownership, mortgage, land debt, easement, encumbrance, building right) and some contractual rights (e.g. lease rights, pre-emption, if created by a legal transaction, a special right of use of a public good and under some further statutory limitations the right to prohibit alienation or encumbrance).</a:t>
            </a:r>
          </a:p>
          <a:p>
            <a:pPr marL="171450" indent="-171450">
              <a:spcAft>
                <a:spcPts val="300"/>
              </a:spcAft>
              <a:buFont typeface="Wingdings" panose="05000000000000000000" pitchFamily="2" charset="2"/>
              <a:buChar char="ü"/>
            </a:pPr>
            <a:endParaRPr lang="en-US" sz="1100" dirty="0">
              <a:solidFill>
                <a:sysClr val="windowText" lastClr="000000"/>
              </a:solidFill>
            </a:endParaRPr>
          </a:p>
          <a:p>
            <a:pPr marL="171450" indent="-171450">
              <a:spcAft>
                <a:spcPts val="300"/>
              </a:spcAft>
              <a:buFont typeface="Wingdings" panose="05000000000000000000" pitchFamily="2" charset="2"/>
              <a:buChar char="ü"/>
            </a:pPr>
            <a:r>
              <a:rPr lang="en-US" sz="1100" dirty="0">
                <a:solidFill>
                  <a:sysClr val="windowText" lastClr="000000"/>
                </a:solidFill>
              </a:rPr>
              <a:t>The underlying documentation for registration of the ownership right  in the Land Register are: </a:t>
            </a:r>
          </a:p>
          <a:p>
            <a:pPr marL="628650" lvl="1" indent="-171450">
              <a:spcAft>
                <a:spcPts val="300"/>
              </a:spcAft>
              <a:buFont typeface="Arial" panose="020B0604020202020204" pitchFamily="34" charset="0"/>
              <a:buChar char="•"/>
            </a:pPr>
            <a:r>
              <a:rPr lang="en-US" sz="1100" dirty="0">
                <a:solidFill>
                  <a:sysClr val="windowText" lastClr="000000"/>
                </a:solidFill>
              </a:rPr>
              <a:t>different types of contracts (simple written form /  a notarial deed),</a:t>
            </a:r>
          </a:p>
          <a:p>
            <a:pPr marL="628650" lvl="1" indent="-171450">
              <a:spcAft>
                <a:spcPts val="300"/>
              </a:spcAft>
              <a:buFont typeface="Arial" panose="020B0604020202020204" pitchFamily="34" charset="0"/>
              <a:buChar char="•"/>
            </a:pPr>
            <a:r>
              <a:rPr lang="en-US" sz="1100" dirty="0">
                <a:solidFill>
                  <a:sysClr val="windowText" lastClr="000000"/>
                </a:solidFill>
              </a:rPr>
              <a:t>a final court decision, including a final decision on inheritance, a final decision in a foreclosure proceeding on immovable property in a bankruptcy proceeding, other final or definitive decisions of a court or other public authority.</a:t>
            </a:r>
          </a:p>
          <a:p>
            <a:pPr marL="171450" indent="-171450">
              <a:spcAft>
                <a:spcPts val="300"/>
              </a:spcAft>
              <a:buFont typeface="Wingdings" panose="05000000000000000000" pitchFamily="2" charset="2"/>
              <a:buChar char="ü"/>
            </a:pPr>
            <a:endParaRPr lang="en-US" sz="1100" dirty="0">
              <a:solidFill>
                <a:sysClr val="windowText" lastClr="000000"/>
              </a:solidFill>
            </a:endParaRPr>
          </a:p>
        </p:txBody>
      </p:sp>
      <p:sp>
        <p:nvSpPr>
          <p:cNvPr id="7" name="Rectangle 6" descr="CMSLegal_Shape_Fill">
            <a:extLst>
              <a:ext uri="{FF2B5EF4-FFF2-40B4-BE49-F238E27FC236}">
                <a16:creationId xmlns:a16="http://schemas.microsoft.com/office/drawing/2014/main" id="{357A93EF-73F6-4CAD-ACC9-E4E01301F28D}"/>
              </a:ext>
            </a:extLst>
          </p:cNvPr>
          <p:cNvSpPr/>
          <p:nvPr/>
        </p:nvSpPr>
        <p:spPr>
          <a:xfrm>
            <a:off x="6311901" y="2013077"/>
            <a:ext cx="5104955" cy="4068763"/>
          </a:xfrm>
          <a:prstGeom prst="rect">
            <a:avLst/>
          </a:prstGeom>
          <a:solidFill>
            <a:schemeClr val="bg1">
              <a:alpha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108000" rIns="180000" bIns="108000" rtlCol="0" anchor="t" anchorCtr="0"/>
          <a:lstStyle/>
          <a:p>
            <a:pPr marL="171450" indent="-171450">
              <a:spcAft>
                <a:spcPts val="300"/>
              </a:spcAft>
              <a:buFont typeface="Wingdings" panose="05000000000000000000" pitchFamily="2" charset="2"/>
              <a:buChar char="ü"/>
            </a:pPr>
            <a:endParaRPr lang="en-US" sz="1100" dirty="0">
              <a:solidFill>
                <a:sysClr val="windowText" lastClr="000000"/>
              </a:solidFill>
            </a:endParaRPr>
          </a:p>
          <a:p>
            <a:pPr marL="171450" indent="-171450">
              <a:spcAft>
                <a:spcPts val="300"/>
              </a:spcAft>
              <a:buFont typeface="Wingdings" panose="05000000000000000000" pitchFamily="2" charset="2"/>
              <a:buChar char="ü"/>
            </a:pPr>
            <a:r>
              <a:rPr lang="en-US" sz="1100" dirty="0">
                <a:solidFill>
                  <a:sysClr val="windowText" lastClr="000000"/>
                </a:solidFill>
              </a:rPr>
              <a:t>The principle of trust in the Land Register data as the public ledger applies:</a:t>
            </a:r>
          </a:p>
          <a:p>
            <a:pPr marL="628650" lvl="1" indent="-171450">
              <a:spcAft>
                <a:spcPts val="300"/>
              </a:spcAft>
              <a:buFont typeface="Arial" panose="020B0604020202020204" pitchFamily="34" charset="0"/>
              <a:buChar char="•"/>
            </a:pPr>
            <a:r>
              <a:rPr lang="en-US" sz="1100" dirty="0">
                <a:solidFill>
                  <a:sysClr val="windowText" lastClr="000000"/>
                </a:solidFill>
              </a:rPr>
              <a:t>Anyone who acts honestly in legal transactions and relies on the information on rights entered in the Land Register shall not suffer adverse consequences as a result. Whoever fulfils the conditions for the entry of a right or a legal fact in the Land Register in his </a:t>
            </a:r>
            <a:r>
              <a:rPr lang="en-US" sz="1100" dirty="0" err="1">
                <a:solidFill>
                  <a:sysClr val="windowText" lastClr="000000"/>
                </a:solidFill>
              </a:rPr>
              <a:t>favour</a:t>
            </a:r>
            <a:r>
              <a:rPr lang="en-US" sz="1100" dirty="0">
                <a:solidFill>
                  <a:sysClr val="windowText" lastClr="000000"/>
                </a:solidFill>
              </a:rPr>
              <a:t> and does not request such entry shall bear all the adverse consequences of such omission.</a:t>
            </a:r>
          </a:p>
          <a:p>
            <a:pPr marL="171450" indent="-171450">
              <a:spcAft>
                <a:spcPts val="300"/>
              </a:spcAft>
              <a:buFont typeface="Wingdings" panose="05000000000000000000" pitchFamily="2" charset="2"/>
              <a:buChar char="ü"/>
            </a:pPr>
            <a:endParaRPr lang="en-US" sz="1100" dirty="0">
              <a:solidFill>
                <a:sysClr val="windowText" lastClr="000000"/>
              </a:solidFill>
            </a:endParaRPr>
          </a:p>
          <a:p>
            <a:pPr marL="171450" indent="-171450">
              <a:spcAft>
                <a:spcPts val="300"/>
              </a:spcAft>
              <a:buFont typeface="Wingdings" panose="05000000000000000000" pitchFamily="2" charset="2"/>
              <a:buChar char="ü"/>
            </a:pPr>
            <a:r>
              <a:rPr lang="en-US" sz="1100" dirty="0">
                <a:solidFill>
                  <a:sysClr val="windowText" lastClr="000000"/>
                </a:solidFill>
              </a:rPr>
              <a:t>Entry of rights and legal facts in the Land Register shall take effect from the moment when the Land Registry Court has received the proposal for entry or when the Land Registry Court has received the document on the basis of which it decides on the entry ex officio. </a:t>
            </a:r>
          </a:p>
          <a:p>
            <a:pPr marL="171450" indent="-171450">
              <a:spcAft>
                <a:spcPts val="300"/>
              </a:spcAft>
              <a:buFont typeface="Wingdings" panose="05000000000000000000" pitchFamily="2" charset="2"/>
              <a:buChar char="ü"/>
            </a:pPr>
            <a:endParaRPr lang="en-US" sz="1100" dirty="0">
              <a:solidFill>
                <a:sysClr val="windowText" lastClr="000000"/>
              </a:solidFill>
            </a:endParaRPr>
          </a:p>
          <a:p>
            <a:pPr marL="171450" indent="-171450">
              <a:spcAft>
                <a:spcPts val="300"/>
              </a:spcAft>
              <a:buFont typeface="Wingdings" panose="05000000000000000000" pitchFamily="2" charset="2"/>
              <a:buChar char="ü"/>
            </a:pPr>
            <a:r>
              <a:rPr lang="en-US" sz="1100" dirty="0">
                <a:solidFill>
                  <a:sysClr val="windowText" lastClr="000000"/>
                </a:solidFill>
              </a:rPr>
              <a:t>All entries in the Land Register shall be public. The publicity of the electronic Land Register is also ensured through the online availability of  Land Register information.</a:t>
            </a:r>
          </a:p>
        </p:txBody>
      </p:sp>
    </p:spTree>
    <p:extLst>
      <p:ext uri="{BB962C8B-B14F-4D97-AF65-F5344CB8AC3E}">
        <p14:creationId xmlns:p14="http://schemas.microsoft.com/office/powerpoint/2010/main" val="370883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17745-AF19-4CC5-9192-CC59B051178E}"/>
              </a:ext>
            </a:extLst>
          </p:cNvPr>
          <p:cNvSpPr>
            <a:spLocks noGrp="1"/>
          </p:cNvSpPr>
          <p:nvPr>
            <p:ph type="body" sz="half" idx="2"/>
          </p:nvPr>
        </p:nvSpPr>
        <p:spPr/>
        <p:txBody>
          <a:bodyPr>
            <a:normAutofit/>
          </a:bodyPr>
          <a:lstStyle/>
          <a:p>
            <a:r>
              <a:rPr lang="sl-SI" dirty="0" err="1"/>
              <a:t>Slovenian</a:t>
            </a:r>
            <a:r>
              <a:rPr lang="sl-SI" dirty="0"/>
              <a:t> </a:t>
            </a:r>
            <a:r>
              <a:rPr lang="sl-SI" dirty="0" err="1"/>
              <a:t>workforce</a:t>
            </a:r>
            <a:r>
              <a:rPr lang="sl-SI" dirty="0"/>
              <a:t> market </a:t>
            </a:r>
            <a:r>
              <a:rPr lang="sl-SI" dirty="0" err="1"/>
              <a:t>regulation</a:t>
            </a:r>
            <a:endParaRPr lang="sl-SI" dirty="0"/>
          </a:p>
        </p:txBody>
      </p:sp>
      <p:sp>
        <p:nvSpPr>
          <p:cNvPr id="3" name="Text Placeholder 2">
            <a:extLst>
              <a:ext uri="{FF2B5EF4-FFF2-40B4-BE49-F238E27FC236}">
                <a16:creationId xmlns:a16="http://schemas.microsoft.com/office/drawing/2014/main" id="{071469DD-06B3-4592-9EDA-C5DFC04975D0}"/>
              </a:ext>
            </a:extLst>
          </p:cNvPr>
          <p:cNvSpPr>
            <a:spLocks noGrp="1"/>
          </p:cNvSpPr>
          <p:nvPr>
            <p:ph type="body" sz="half" idx="13"/>
          </p:nvPr>
        </p:nvSpPr>
        <p:spPr/>
        <p:txBody>
          <a:bodyPr/>
          <a:lstStyle/>
          <a:p>
            <a:endParaRPr lang="sl-SI" dirty="0"/>
          </a:p>
        </p:txBody>
      </p:sp>
      <p:sp>
        <p:nvSpPr>
          <p:cNvPr id="4" name="Footer Placeholder 3">
            <a:extLst>
              <a:ext uri="{FF2B5EF4-FFF2-40B4-BE49-F238E27FC236}">
                <a16:creationId xmlns:a16="http://schemas.microsoft.com/office/drawing/2014/main" id="{2DED4A36-E076-48F9-9BCB-7FE3E287C50B}"/>
              </a:ext>
            </a:extLst>
          </p:cNvPr>
          <p:cNvSpPr>
            <a:spLocks noGrp="1"/>
          </p:cNvSpPr>
          <p:nvPr>
            <p:ph type="ftr" sz="quarter" idx="3"/>
          </p:nvPr>
        </p:nvSpPr>
        <p:spPr/>
        <p:txBody>
          <a:bodyPr/>
          <a:lstStyle/>
          <a:p>
            <a:r>
              <a:rPr lang="en-US" dirty="0"/>
              <a:t>Slovenia – Turkey Business Club | September 2021</a:t>
            </a:r>
          </a:p>
        </p:txBody>
      </p:sp>
      <p:sp>
        <p:nvSpPr>
          <p:cNvPr id="5" name="Slide Number Placeholder 4">
            <a:extLst>
              <a:ext uri="{FF2B5EF4-FFF2-40B4-BE49-F238E27FC236}">
                <a16:creationId xmlns:a16="http://schemas.microsoft.com/office/drawing/2014/main" id="{07FECB3F-EAB1-4D43-9D01-C06F90D38355}"/>
              </a:ext>
            </a:extLst>
          </p:cNvPr>
          <p:cNvSpPr>
            <a:spLocks noGrp="1"/>
          </p:cNvSpPr>
          <p:nvPr>
            <p:ph type="sldNum" sz="quarter" idx="4"/>
          </p:nvPr>
        </p:nvSpPr>
        <p:spPr/>
        <p:txBody>
          <a:bodyPr/>
          <a:lstStyle/>
          <a:p>
            <a:fld id="{586824BF-3B93-454D-8CFC-2835FAC2A0AB}" type="slidenum">
              <a:rPr lang="de-DE" smtClean="0"/>
              <a:pPr/>
              <a:t>13</a:t>
            </a:fld>
            <a:endParaRPr lang="de-DE" dirty="0"/>
          </a:p>
        </p:txBody>
      </p:sp>
      <p:sp>
        <p:nvSpPr>
          <p:cNvPr id="6" name="Date Placeholder 5">
            <a:extLst>
              <a:ext uri="{FF2B5EF4-FFF2-40B4-BE49-F238E27FC236}">
                <a16:creationId xmlns:a16="http://schemas.microsoft.com/office/drawing/2014/main" id="{B68CF544-A4C2-449C-8EF2-ACFC6CAC4331}"/>
              </a:ext>
            </a:extLst>
          </p:cNvPr>
          <p:cNvSpPr>
            <a:spLocks noGrp="1"/>
          </p:cNvSpPr>
          <p:nvPr>
            <p:ph type="dt" sz="half" idx="14"/>
          </p:nvPr>
        </p:nvSpPr>
        <p:spPr/>
        <p:txBody>
          <a:bodyPr/>
          <a:lstStyle/>
          <a:p>
            <a:r>
              <a:rPr lang="de-DE" dirty="0"/>
              <a:t>CMS </a:t>
            </a:r>
            <a:r>
              <a:rPr lang="sl-SI" dirty="0" err="1"/>
              <a:t>Slovenia</a:t>
            </a:r>
            <a:endParaRPr lang="en-GB" dirty="0"/>
          </a:p>
        </p:txBody>
      </p:sp>
    </p:spTree>
    <p:extLst>
      <p:ext uri="{BB962C8B-B14F-4D97-AF65-F5344CB8AC3E}">
        <p14:creationId xmlns:p14="http://schemas.microsoft.com/office/powerpoint/2010/main" val="2450079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D0EB9F-1E43-4653-9287-FB0BE7EEDCCA}"/>
              </a:ext>
            </a:extLst>
          </p:cNvPr>
          <p:cNvSpPr>
            <a:spLocks noGrp="1"/>
          </p:cNvSpPr>
          <p:nvPr>
            <p:ph type="title"/>
          </p:nvPr>
        </p:nvSpPr>
        <p:spPr/>
        <p:txBody>
          <a:bodyPr/>
          <a:lstStyle/>
          <a:p>
            <a:r>
              <a:rPr lang="sl-SI" dirty="0" err="1"/>
              <a:t>Slovenian</a:t>
            </a:r>
            <a:r>
              <a:rPr lang="sl-SI" dirty="0"/>
              <a:t> </a:t>
            </a:r>
            <a:r>
              <a:rPr lang="sl-SI" dirty="0" err="1"/>
              <a:t>workforce</a:t>
            </a:r>
            <a:r>
              <a:rPr lang="sl-SI" dirty="0"/>
              <a:t> market </a:t>
            </a:r>
            <a:r>
              <a:rPr lang="sl-SI" dirty="0" err="1"/>
              <a:t>regulation</a:t>
            </a:r>
            <a:endParaRPr lang="en-GB" dirty="0"/>
          </a:p>
        </p:txBody>
      </p:sp>
      <p:sp>
        <p:nvSpPr>
          <p:cNvPr id="2" name="Footer Placeholder 1">
            <a:extLst>
              <a:ext uri="{FF2B5EF4-FFF2-40B4-BE49-F238E27FC236}">
                <a16:creationId xmlns:a16="http://schemas.microsoft.com/office/drawing/2014/main" id="{9DFE3BE5-B8F7-4D7B-B5AE-816EF642AC6A}"/>
              </a:ext>
            </a:extLst>
          </p:cNvPr>
          <p:cNvSpPr>
            <a:spLocks noGrp="1"/>
          </p:cNvSpPr>
          <p:nvPr>
            <p:ph type="ftr" sz="quarter" idx="11"/>
          </p:nvPr>
        </p:nvSpPr>
        <p:spPr/>
        <p:txBody>
          <a:bodyPr/>
          <a:lstStyle/>
          <a:p>
            <a:r>
              <a:rPr lang="en-US" dirty="0"/>
              <a:t>Slovenia – Turkey Business Club | September 2021</a:t>
            </a:r>
          </a:p>
        </p:txBody>
      </p:sp>
      <p:sp>
        <p:nvSpPr>
          <p:cNvPr id="7" name="Date Placeholder 6">
            <a:extLst>
              <a:ext uri="{FF2B5EF4-FFF2-40B4-BE49-F238E27FC236}">
                <a16:creationId xmlns:a16="http://schemas.microsoft.com/office/drawing/2014/main" id="{BF757498-9796-46D2-8C49-E225449CBCA5}"/>
              </a:ext>
            </a:extLst>
          </p:cNvPr>
          <p:cNvSpPr>
            <a:spLocks noGrp="1"/>
          </p:cNvSpPr>
          <p:nvPr>
            <p:ph type="dt" sz="half" idx="2"/>
          </p:nvPr>
        </p:nvSpPr>
        <p:spPr/>
        <p:txBody>
          <a:bodyPr/>
          <a:lstStyle/>
          <a:p>
            <a:r>
              <a:rPr lang="de-DE" dirty="0"/>
              <a:t>CMS </a:t>
            </a:r>
            <a:r>
              <a:rPr lang="sl-SI" dirty="0" err="1"/>
              <a:t>Slovenia</a:t>
            </a:r>
            <a:endParaRPr lang="en-GB" dirty="0"/>
          </a:p>
        </p:txBody>
      </p:sp>
      <p:graphicFrame>
        <p:nvGraphicFramePr>
          <p:cNvPr id="10" name="Table 12">
            <a:extLst>
              <a:ext uri="{FF2B5EF4-FFF2-40B4-BE49-F238E27FC236}">
                <a16:creationId xmlns:a16="http://schemas.microsoft.com/office/drawing/2014/main" id="{775FCB30-C27A-4028-B88F-14C88712707A}"/>
              </a:ext>
            </a:extLst>
          </p:cNvPr>
          <p:cNvGraphicFramePr>
            <a:graphicFrameLocks noGrp="1"/>
          </p:cNvGraphicFramePr>
          <p:nvPr>
            <p:extLst>
              <p:ext uri="{D42A27DB-BD31-4B8C-83A1-F6EECF244321}">
                <p14:modId xmlns:p14="http://schemas.microsoft.com/office/powerpoint/2010/main" val="3658351012"/>
              </p:ext>
            </p:extLst>
          </p:nvPr>
        </p:nvGraphicFramePr>
        <p:xfrm>
          <a:off x="588204" y="1808163"/>
          <a:ext cx="3539865" cy="4574640"/>
        </p:xfrm>
        <a:graphic>
          <a:graphicData uri="http://schemas.openxmlformats.org/drawingml/2006/table">
            <a:tbl>
              <a:tblPr bandRow="1">
                <a:tableStyleId>{5C22544A-7EE6-4342-B048-85BDC9FD1C3A}</a:tableStyleId>
              </a:tblPr>
              <a:tblGrid>
                <a:gridCol w="309832">
                  <a:extLst>
                    <a:ext uri="{9D8B030D-6E8A-4147-A177-3AD203B41FA5}">
                      <a16:colId xmlns:a16="http://schemas.microsoft.com/office/drawing/2014/main" val="20000"/>
                    </a:ext>
                  </a:extLst>
                </a:gridCol>
                <a:gridCol w="2964185">
                  <a:extLst>
                    <a:ext uri="{9D8B030D-6E8A-4147-A177-3AD203B41FA5}">
                      <a16:colId xmlns:a16="http://schemas.microsoft.com/office/drawing/2014/main" val="20001"/>
                    </a:ext>
                  </a:extLst>
                </a:gridCol>
                <a:gridCol w="265848">
                  <a:extLst>
                    <a:ext uri="{9D8B030D-6E8A-4147-A177-3AD203B41FA5}">
                      <a16:colId xmlns:a16="http://schemas.microsoft.com/office/drawing/2014/main" val="3942640733"/>
                    </a:ext>
                  </a:extLst>
                </a:gridCol>
              </a:tblGrid>
              <a:tr h="246436">
                <a:tc>
                  <a:txBody>
                    <a:bodyPr/>
                    <a:lstStyle/>
                    <a:p>
                      <a:pPr algn="ctr"/>
                      <a:r>
                        <a:rPr lang="de-DE" sz="1200" b="1" dirty="0">
                          <a:solidFill>
                            <a:schemeClr val="tx1"/>
                          </a:solidFill>
                        </a:rPr>
                        <a:t>1</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a:txBody>
                    <a:bodyPr/>
                    <a:lstStyle/>
                    <a:p>
                      <a:r>
                        <a:rPr lang="en-US" sz="1100" b="1" dirty="0"/>
                        <a:t>Joint (residence and working) permit  </a:t>
                      </a:r>
                    </a:p>
                    <a:p>
                      <a:endParaRPr lang="en-US"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2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13885">
                <a:tc gridSpan="3">
                  <a:txBody>
                    <a:bodyPr/>
                    <a:lstStyle/>
                    <a:p>
                      <a:pPr marL="171450" indent="-171450">
                        <a:buFont typeface="Arial" panose="020B0604020202020204" pitchFamily="34" charset="0"/>
                        <a:buChar char="•"/>
                      </a:pPr>
                      <a:r>
                        <a:rPr lang="en-US" sz="1100" dirty="0"/>
                        <a:t>It allows a foreigner to enter, reside and work in the Republic of Slovenia. </a:t>
                      </a:r>
                    </a:p>
                    <a:p>
                      <a:pPr marL="171450" indent="-171450">
                        <a:buFont typeface="Arial" panose="020B0604020202020204" pitchFamily="34" charset="0"/>
                        <a:buChar char="•"/>
                      </a:pPr>
                      <a:r>
                        <a:rPr lang="en-US" sz="1100" dirty="0"/>
                        <a:t>The application is submitted to the administrative unit or diplomatic consular representation in the country of employee’s  origin.</a:t>
                      </a:r>
                    </a:p>
                    <a:p>
                      <a:pPr marL="171450" indent="-171450">
                        <a:buFont typeface="Arial" panose="020B0604020202020204" pitchFamily="34" charset="0"/>
                        <a:buChar char="•"/>
                      </a:pPr>
                      <a:r>
                        <a:rPr lang="en-US" sz="1100" dirty="0"/>
                        <a:t>The Employment Service of Slovenia, at the request of the administrative unit, gives its consent to the joint permit (within 15 days), if both the employer and the employee meet certain conditions in order to obtain the single permit. The conditions for the consent to a joint permit depend on the purpose of the issue:</a:t>
                      </a:r>
                    </a:p>
                    <a:p>
                      <a:pPr marL="171450" indent="-171450">
                        <a:buFont typeface="Arial" panose="020B0604020202020204" pitchFamily="34" charset="0"/>
                        <a:buChar char="•"/>
                      </a:pPr>
                      <a:endParaRPr lang="en-US" sz="1100" dirty="0"/>
                    </a:p>
                    <a:p>
                      <a:pPr marL="628650" lvl="1" indent="-171450">
                        <a:buFont typeface="Arial" panose="020B0604020202020204" pitchFamily="34" charset="0"/>
                        <a:buChar char="•"/>
                      </a:pPr>
                      <a:r>
                        <a:rPr lang="en-US" sz="1100" b="1" dirty="0"/>
                        <a:t>employment</a:t>
                      </a:r>
                      <a:r>
                        <a:rPr lang="en-US" sz="1100" dirty="0"/>
                        <a:t>, self-employment,</a:t>
                      </a:r>
                    </a:p>
                    <a:p>
                      <a:pPr marL="628650" lvl="1" indent="-171450">
                        <a:buFont typeface="Arial" panose="020B0604020202020204" pitchFamily="34" charset="0"/>
                        <a:buChar char="•"/>
                      </a:pPr>
                      <a:r>
                        <a:rPr lang="en-US" sz="1100" dirty="0"/>
                        <a:t>extension of employment, change  of jobs with the same employer, change of the employers or the work for two or more employers,</a:t>
                      </a:r>
                    </a:p>
                    <a:p>
                      <a:pPr marL="628650" lvl="1" indent="-171450">
                        <a:buFont typeface="Arial" panose="020B0604020202020204" pitchFamily="34" charset="0"/>
                        <a:buChar char="•"/>
                      </a:pPr>
                      <a:r>
                        <a:rPr lang="en-US" sz="1100" b="1" dirty="0"/>
                        <a:t>EU Blue Card</a:t>
                      </a:r>
                      <a:r>
                        <a:rPr lang="en-US" sz="1100" dirty="0"/>
                        <a:t>,</a:t>
                      </a:r>
                    </a:p>
                    <a:p>
                      <a:pPr marL="628650" lvl="1" indent="-171450">
                        <a:buFont typeface="Arial" panose="020B0604020202020204" pitchFamily="34" charset="0"/>
                        <a:buChar char="•"/>
                      </a:pPr>
                      <a:r>
                        <a:rPr lang="en-US" sz="1100" b="1" dirty="0"/>
                        <a:t>posted workers,</a:t>
                      </a:r>
                    </a:p>
                    <a:p>
                      <a:pPr marL="628650" lvl="1" indent="-171450">
                        <a:buFont typeface="Arial" panose="020B0604020202020204" pitchFamily="34" charset="0"/>
                        <a:buChar char="•"/>
                      </a:pPr>
                      <a:r>
                        <a:rPr lang="en-US" sz="1100" dirty="0"/>
                        <a:t>training  and educational purposes,</a:t>
                      </a:r>
                    </a:p>
                    <a:p>
                      <a:pPr marL="628650" lvl="1" indent="-171450">
                        <a:buFont typeface="Arial" panose="020B0604020202020204" pitchFamily="34" charset="0"/>
                        <a:buChar char="•"/>
                      </a:pPr>
                      <a:r>
                        <a:rPr lang="en-US" sz="1100" dirty="0"/>
                        <a:t>individual services provided by foreigners,</a:t>
                      </a:r>
                    </a:p>
                    <a:p>
                      <a:pPr marL="628650" lvl="1" indent="-171450">
                        <a:buFont typeface="Arial" panose="020B0604020202020204" pitchFamily="34" charset="0"/>
                        <a:buChar char="•"/>
                      </a:pPr>
                      <a:r>
                        <a:rPr lang="en-US" sz="1100" dirty="0"/>
                        <a:t>Work of directors for more than 90 days in any calendar year, or</a:t>
                      </a:r>
                    </a:p>
                    <a:p>
                      <a:pPr marL="628650" lvl="1" indent="-171450">
                        <a:buFont typeface="Arial" panose="020B0604020202020204" pitchFamily="34" charset="0"/>
                        <a:buChar char="•"/>
                      </a:pPr>
                      <a:r>
                        <a:rPr lang="en-US" sz="1100" dirty="0"/>
                        <a:t>seasonal agricultural work for more than 90 days.</a:t>
                      </a: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hMerge="1">
                  <a:txBody>
                    <a:bodyPr/>
                    <a:lstStyle/>
                    <a:p>
                      <a:endParaRPr lang="de-DE" sz="1100" dirty="0"/>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F3845D33-1B79-1442-9A42-25BC278B72F9}"/>
              </a:ext>
            </a:extLst>
          </p:cNvPr>
          <p:cNvSpPr>
            <a:spLocks noGrp="1"/>
          </p:cNvSpPr>
          <p:nvPr>
            <p:ph type="sldNum" sz="quarter" idx="12"/>
          </p:nvPr>
        </p:nvSpPr>
        <p:spPr/>
        <p:txBody>
          <a:bodyPr/>
          <a:lstStyle/>
          <a:p>
            <a:fld id="{586824BF-3B93-454D-8CFC-2835FAC2A0AB}" type="slidenum">
              <a:rPr lang="de-DE" smtClean="0"/>
              <a:pPr/>
              <a:t>14</a:t>
            </a:fld>
            <a:endParaRPr lang="de-DE" dirty="0"/>
          </a:p>
        </p:txBody>
      </p:sp>
      <p:graphicFrame>
        <p:nvGraphicFramePr>
          <p:cNvPr id="9" name="Table 12">
            <a:extLst>
              <a:ext uri="{FF2B5EF4-FFF2-40B4-BE49-F238E27FC236}">
                <a16:creationId xmlns:a16="http://schemas.microsoft.com/office/drawing/2014/main" id="{4E246FEE-69FD-419A-BB6D-D81BE136B631}"/>
              </a:ext>
            </a:extLst>
          </p:cNvPr>
          <p:cNvGraphicFramePr>
            <a:graphicFrameLocks noGrp="1"/>
          </p:cNvGraphicFramePr>
          <p:nvPr>
            <p:extLst>
              <p:ext uri="{D42A27DB-BD31-4B8C-83A1-F6EECF244321}">
                <p14:modId xmlns:p14="http://schemas.microsoft.com/office/powerpoint/2010/main" val="3073353421"/>
              </p:ext>
            </p:extLst>
          </p:nvPr>
        </p:nvGraphicFramePr>
        <p:xfrm>
          <a:off x="4314928" y="1360968"/>
          <a:ext cx="3574604" cy="5024339"/>
        </p:xfrm>
        <a:graphic>
          <a:graphicData uri="http://schemas.openxmlformats.org/drawingml/2006/table">
            <a:tbl>
              <a:tblPr bandRow="1">
                <a:tableStyleId>{5C22544A-7EE6-4342-B048-85BDC9FD1C3A}</a:tableStyleId>
              </a:tblPr>
              <a:tblGrid>
                <a:gridCol w="327600">
                  <a:extLst>
                    <a:ext uri="{9D8B030D-6E8A-4147-A177-3AD203B41FA5}">
                      <a16:colId xmlns:a16="http://schemas.microsoft.com/office/drawing/2014/main" val="20000"/>
                    </a:ext>
                  </a:extLst>
                </a:gridCol>
                <a:gridCol w="2121962">
                  <a:extLst>
                    <a:ext uri="{9D8B030D-6E8A-4147-A177-3AD203B41FA5}">
                      <a16:colId xmlns:a16="http://schemas.microsoft.com/office/drawing/2014/main" val="20001"/>
                    </a:ext>
                  </a:extLst>
                </a:gridCol>
                <a:gridCol w="1125042">
                  <a:extLst>
                    <a:ext uri="{9D8B030D-6E8A-4147-A177-3AD203B41FA5}">
                      <a16:colId xmlns:a16="http://schemas.microsoft.com/office/drawing/2014/main" val="20002"/>
                    </a:ext>
                  </a:extLst>
                </a:gridCol>
              </a:tblGrid>
              <a:tr h="427938">
                <a:tc gridSpan="3">
                  <a:txBody>
                    <a:bodyPr/>
                    <a:lstStyle/>
                    <a:p>
                      <a:pPr algn="l">
                        <a:spcAft>
                          <a:spcPts val="300"/>
                        </a:spcAft>
                      </a:pPr>
                      <a:endParaRPr lang="en-US" sz="1100" b="0"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de-DE" sz="11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942792"/>
                  </a:ext>
                </a:extLst>
              </a:tr>
              <a:tr h="524301">
                <a:tc>
                  <a:txBody>
                    <a:bodyPr/>
                    <a:lstStyle/>
                    <a:p>
                      <a:pPr algn="ctr"/>
                      <a:r>
                        <a:rPr lang="sl-SI" sz="1100" b="1" dirty="0">
                          <a:solidFill>
                            <a:schemeClr val="tx1"/>
                          </a:solidFill>
                        </a:rPr>
                        <a:t>2</a:t>
                      </a:r>
                      <a:endParaRPr lang="de-DE" sz="11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a:txBody>
                    <a:bodyPr/>
                    <a:lstStyle/>
                    <a:p>
                      <a:r>
                        <a:rPr lang="de-DE" sz="1100" b="1" dirty="0" err="1"/>
                        <a:t>No</a:t>
                      </a:r>
                      <a:r>
                        <a:rPr lang="de-DE" sz="1100" b="1" dirty="0"/>
                        <a:t> </a:t>
                      </a:r>
                      <a:r>
                        <a:rPr lang="de-DE" sz="1100" b="1" dirty="0" err="1"/>
                        <a:t>consent</a:t>
                      </a:r>
                      <a:r>
                        <a:rPr lang="de-DE" sz="1100" b="1" dirty="0"/>
                        <a:t> </a:t>
                      </a:r>
                      <a:r>
                        <a:rPr lang="de-DE" sz="1100" b="1" dirty="0" err="1"/>
                        <a:t>to</a:t>
                      </a:r>
                      <a:r>
                        <a:rPr lang="de-DE" sz="1100" b="1" dirty="0"/>
                        <a:t> </a:t>
                      </a:r>
                      <a:r>
                        <a:rPr lang="de-DE" sz="1100" b="1" dirty="0" err="1"/>
                        <a:t>the</a:t>
                      </a:r>
                      <a:r>
                        <a:rPr lang="de-DE" sz="1100" b="1" dirty="0"/>
                        <a:t> </a:t>
                      </a:r>
                      <a:r>
                        <a:rPr lang="de-DE" sz="1100" b="1" dirty="0" err="1"/>
                        <a:t>joint</a:t>
                      </a:r>
                      <a:r>
                        <a:rPr lang="de-DE" sz="1100" b="1" dirty="0"/>
                        <a:t> </a:t>
                      </a:r>
                      <a:r>
                        <a:rPr lang="de-DE" sz="1100" b="1" dirty="0" err="1"/>
                        <a:t>permit</a:t>
                      </a:r>
                      <a:r>
                        <a:rPr lang="de-DE" sz="1100" b="1" dirty="0"/>
                        <a:t> </a:t>
                      </a:r>
                      <a:r>
                        <a:rPr lang="de-DE" sz="1100" b="1" dirty="0" err="1"/>
                        <a:t>needed</a:t>
                      </a:r>
                      <a:r>
                        <a:rPr lang="de-DE" sz="1100" b="1" dirty="0"/>
                        <a:t> </a:t>
                      </a:r>
                    </a:p>
                    <a:p>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1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49481">
                <a:tc gridSpan="3">
                  <a:txBody>
                    <a:bodyPr/>
                    <a:lstStyle/>
                    <a:p>
                      <a:pPr marL="171450" indent="-171450">
                        <a:spcAft>
                          <a:spcPts val="600"/>
                        </a:spcAft>
                        <a:buFont typeface="Arial" panose="020B0604020202020204" pitchFamily="34" charset="0"/>
                        <a:buChar char="•"/>
                      </a:pPr>
                      <a:r>
                        <a:rPr lang="en-US" sz="1100" dirty="0"/>
                        <a:t>for self-employed foreigners, if they become self-employed after one year of continuous legal residence in Slovenia or if the employee is entered in the business register as a person who will carry out an independent professional activity.</a:t>
                      </a:r>
                    </a:p>
                    <a:p>
                      <a:pPr marL="171450" indent="-171450">
                        <a:spcAft>
                          <a:spcPts val="600"/>
                        </a:spcAft>
                        <a:buFont typeface="Arial" panose="020B0604020202020204" pitchFamily="34" charset="0"/>
                        <a:buChar char="•"/>
                      </a:pPr>
                      <a:r>
                        <a:rPr lang="en-US" sz="1100" dirty="0"/>
                        <a:t>sports coaches, professional athletes or private sports workers,</a:t>
                      </a:r>
                    </a:p>
                    <a:p>
                      <a:pPr marL="171450" indent="-171450">
                        <a:spcAft>
                          <a:spcPts val="600"/>
                        </a:spcAft>
                        <a:buFont typeface="Arial" panose="020B0604020202020204" pitchFamily="34" charset="0"/>
                        <a:buChar char="•"/>
                      </a:pPr>
                      <a:r>
                        <a:rPr lang="en-US" sz="1100" dirty="0"/>
                        <a:t>foreign correspondents or reporters for foreign media,</a:t>
                      </a:r>
                    </a:p>
                    <a:p>
                      <a:pPr marL="171450" indent="-171450">
                        <a:spcAft>
                          <a:spcPts val="600"/>
                        </a:spcAft>
                        <a:buFont typeface="Arial" panose="020B0604020202020204" pitchFamily="34" charset="0"/>
                        <a:buChar char="•"/>
                      </a:pPr>
                      <a:r>
                        <a:rPr lang="en-US" sz="1100" dirty="0"/>
                        <a:t>foreigners promoting the interests of Slovenia in the fields of economy, education, science and culture,</a:t>
                      </a:r>
                    </a:p>
                    <a:p>
                      <a:pPr marL="171450" indent="-171450">
                        <a:spcAft>
                          <a:spcPts val="600"/>
                        </a:spcAft>
                        <a:buFont typeface="Arial" panose="020B0604020202020204" pitchFamily="34" charset="0"/>
                        <a:buChar char="•"/>
                      </a:pPr>
                      <a:r>
                        <a:rPr lang="en-US" sz="1100" dirty="0"/>
                        <a:t>to exercise the priestly profession or religious activity within a registered religious community, to organize or conduct charitable and humanitarian activities within a recognized humanitarian organization or a registered religious community.</a:t>
                      </a: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746D08F2-424B-4838-BB4A-49DC7778050D}"/>
              </a:ext>
            </a:extLst>
          </p:cNvPr>
          <p:cNvGraphicFramePr>
            <a:graphicFrameLocks noGrp="1"/>
          </p:cNvGraphicFramePr>
          <p:nvPr>
            <p:extLst>
              <p:ext uri="{D42A27DB-BD31-4B8C-83A1-F6EECF244321}">
                <p14:modId xmlns:p14="http://schemas.microsoft.com/office/powerpoint/2010/main" val="2533676114"/>
              </p:ext>
            </p:extLst>
          </p:nvPr>
        </p:nvGraphicFramePr>
        <p:xfrm>
          <a:off x="8076392" y="1808163"/>
          <a:ext cx="3527403" cy="1620837"/>
        </p:xfrm>
        <a:graphic>
          <a:graphicData uri="http://schemas.openxmlformats.org/drawingml/2006/table">
            <a:tbl>
              <a:tblPr bandRow="1">
                <a:tableStyleId>{5C22544A-7EE6-4342-B048-85BDC9FD1C3A}</a:tableStyleId>
              </a:tblPr>
              <a:tblGrid>
                <a:gridCol w="3527403">
                  <a:extLst>
                    <a:ext uri="{9D8B030D-6E8A-4147-A177-3AD203B41FA5}">
                      <a16:colId xmlns:a16="http://schemas.microsoft.com/office/drawing/2014/main" val="20000"/>
                    </a:ext>
                  </a:extLst>
                </a:gridCol>
              </a:tblGrid>
              <a:tr h="1620837">
                <a:tc>
                  <a:txBody>
                    <a:bodyPr/>
                    <a:lstStyle/>
                    <a:p>
                      <a:pPr marL="171450" marR="0" lvl="0" indent="-171450" algn="l" defTabSz="914400" rtl="0" eaLnBrk="1" fontAlgn="auto" latinLnBrk="0" hangingPunct="1">
                        <a:lnSpc>
                          <a:spcPct val="100000"/>
                        </a:lnSpc>
                        <a:spcBef>
                          <a:spcPts val="0"/>
                        </a:spcBef>
                        <a:spcAft>
                          <a:spcPts val="600"/>
                        </a:spcAft>
                        <a:buClrTx/>
                        <a:buSzTx/>
                        <a:buFontTx/>
                        <a:buChar char="-"/>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Tx/>
                        <a:buChar char="-"/>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 </a:t>
                      </a: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1" name="Table 12">
            <a:extLst>
              <a:ext uri="{FF2B5EF4-FFF2-40B4-BE49-F238E27FC236}">
                <a16:creationId xmlns:a16="http://schemas.microsoft.com/office/drawing/2014/main" id="{C1DF6CF0-2B84-4CFB-8677-B27FC5077FEF}"/>
              </a:ext>
            </a:extLst>
          </p:cNvPr>
          <p:cNvGraphicFramePr>
            <a:graphicFrameLocks noGrp="1"/>
          </p:cNvGraphicFramePr>
          <p:nvPr>
            <p:extLst>
              <p:ext uri="{D42A27DB-BD31-4B8C-83A1-F6EECF244321}">
                <p14:modId xmlns:p14="http://schemas.microsoft.com/office/powerpoint/2010/main" val="239497744"/>
              </p:ext>
            </p:extLst>
          </p:nvPr>
        </p:nvGraphicFramePr>
        <p:xfrm>
          <a:off x="8187070" y="1360969"/>
          <a:ext cx="3603585" cy="4840508"/>
        </p:xfrm>
        <a:graphic>
          <a:graphicData uri="http://schemas.openxmlformats.org/drawingml/2006/table">
            <a:tbl>
              <a:tblPr bandRow="1">
                <a:tableStyleId>{5C22544A-7EE6-4342-B048-85BDC9FD1C3A}</a:tableStyleId>
              </a:tblPr>
              <a:tblGrid>
                <a:gridCol w="330256">
                  <a:extLst>
                    <a:ext uri="{9D8B030D-6E8A-4147-A177-3AD203B41FA5}">
                      <a16:colId xmlns:a16="http://schemas.microsoft.com/office/drawing/2014/main" val="20000"/>
                    </a:ext>
                  </a:extLst>
                </a:gridCol>
                <a:gridCol w="2139166">
                  <a:extLst>
                    <a:ext uri="{9D8B030D-6E8A-4147-A177-3AD203B41FA5}">
                      <a16:colId xmlns:a16="http://schemas.microsoft.com/office/drawing/2014/main" val="20001"/>
                    </a:ext>
                  </a:extLst>
                </a:gridCol>
                <a:gridCol w="1134163">
                  <a:extLst>
                    <a:ext uri="{9D8B030D-6E8A-4147-A177-3AD203B41FA5}">
                      <a16:colId xmlns:a16="http://schemas.microsoft.com/office/drawing/2014/main" val="20002"/>
                    </a:ext>
                  </a:extLst>
                </a:gridCol>
              </a:tblGrid>
              <a:tr h="407962">
                <a:tc gridSpan="3">
                  <a:txBody>
                    <a:bodyPr/>
                    <a:lstStyle/>
                    <a:p>
                      <a:pPr algn="l">
                        <a:spcAft>
                          <a:spcPts val="300"/>
                        </a:spcAft>
                      </a:pPr>
                      <a:endParaRPr lang="en-US" sz="1100" b="0"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de-DE" sz="11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942792"/>
                  </a:ext>
                </a:extLst>
              </a:tr>
              <a:tr h="499828">
                <a:tc>
                  <a:txBody>
                    <a:bodyPr/>
                    <a:lstStyle/>
                    <a:p>
                      <a:pPr algn="ctr"/>
                      <a:r>
                        <a:rPr lang="en-US" sz="1100" b="1" dirty="0">
                          <a:solidFill>
                            <a:schemeClr val="tx1"/>
                          </a:solidFill>
                        </a:rPr>
                        <a:t>3</a:t>
                      </a:r>
                      <a:endParaRPr lang="de-DE" sz="11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a:txBody>
                    <a:bodyPr/>
                    <a:lstStyle/>
                    <a:p>
                      <a:r>
                        <a:rPr lang="de-DE" sz="1100" b="1" dirty="0"/>
                        <a:t>Free </a:t>
                      </a:r>
                      <a:r>
                        <a:rPr lang="de-DE" sz="1100" b="1" dirty="0" err="1"/>
                        <a:t>access</a:t>
                      </a:r>
                      <a:r>
                        <a:rPr lang="de-DE" sz="1100" b="1" dirty="0"/>
                        <a:t> </a:t>
                      </a:r>
                      <a:r>
                        <a:rPr lang="de-DE" sz="1100" b="1" dirty="0" err="1"/>
                        <a:t>to</a:t>
                      </a:r>
                      <a:r>
                        <a:rPr lang="de-DE" sz="1100" b="1" dirty="0"/>
                        <a:t> </a:t>
                      </a:r>
                      <a:r>
                        <a:rPr lang="de-DE" sz="1100" b="1" dirty="0" err="1"/>
                        <a:t>labour</a:t>
                      </a:r>
                      <a:r>
                        <a:rPr lang="de-DE" sz="1100" b="1" dirty="0"/>
                        <a:t> </a:t>
                      </a:r>
                      <a:r>
                        <a:rPr lang="de-DE" sz="1100" b="1" dirty="0" err="1"/>
                        <a:t>market</a:t>
                      </a:r>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1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2718">
                <a:tc gridSpan="3">
                  <a:txBody>
                    <a:bodyPr/>
                    <a:lstStyle/>
                    <a:p>
                      <a:pPr marL="171450" indent="-171450">
                        <a:spcAft>
                          <a:spcPts val="600"/>
                        </a:spcAft>
                        <a:buFont typeface="Arial" panose="020B0604020202020204" pitchFamily="34" charset="0"/>
                        <a:buChar char="•"/>
                      </a:pPr>
                      <a:r>
                        <a:rPr lang="en-US" sz="1100" dirty="0"/>
                        <a:t>Free movement of persons is one of the fundamental freedoms of the EU internal market, alongside the free movement of goods, capital and services. The right to free movement within the EU applies to workers, students, pensioners - in short, to all EU citizens and their family members (regardless of nationality).</a:t>
                      </a:r>
                    </a:p>
                    <a:p>
                      <a:pPr marL="171450" indent="-171450">
                        <a:spcAft>
                          <a:spcPts val="600"/>
                        </a:spcAft>
                        <a:buFont typeface="Arial" panose="020B0604020202020204" pitchFamily="34" charset="0"/>
                        <a:buChar char="•"/>
                      </a:pPr>
                      <a:r>
                        <a:rPr lang="en-US" sz="1100" dirty="0"/>
                        <a:t>Third party foreigners (inter alia):</a:t>
                      </a:r>
                    </a:p>
                    <a:p>
                      <a:pPr marL="628650" lvl="1" indent="-171450">
                        <a:spcAft>
                          <a:spcPts val="600"/>
                        </a:spcAft>
                        <a:buFont typeface="Arial" panose="020B0604020202020204" pitchFamily="34" charset="0"/>
                        <a:buChar char="•"/>
                      </a:pPr>
                      <a:r>
                        <a:rPr lang="en-US" sz="1100" dirty="0"/>
                        <a:t>residing in Slovenia on the basis of a temporary residence permit for the purpose of family reunification with a Slovenian citizen;</a:t>
                      </a:r>
                    </a:p>
                    <a:p>
                      <a:pPr marL="628650" lvl="1" indent="-171450">
                        <a:spcAft>
                          <a:spcPts val="600"/>
                        </a:spcAft>
                        <a:buFont typeface="Arial" panose="020B0604020202020204" pitchFamily="34" charset="0"/>
                        <a:buChar char="•"/>
                      </a:pPr>
                      <a:r>
                        <a:rPr lang="en-US" sz="1100" dirty="0"/>
                        <a:t>residing in Slovenia on the basis of a permanent residence permit;</a:t>
                      </a:r>
                    </a:p>
                    <a:p>
                      <a:pPr marL="628650" lvl="1" indent="-171450">
                        <a:spcAft>
                          <a:spcPts val="600"/>
                        </a:spcAft>
                        <a:buFont typeface="Arial" panose="020B0604020202020204" pitchFamily="34" charset="0"/>
                        <a:buChar char="•"/>
                      </a:pPr>
                      <a:r>
                        <a:rPr lang="en-US" sz="1100" dirty="0"/>
                        <a:t>residing in Slovenia on the basis of a temporary residence permit as a victim of trafficking in human beings or as a victim of illegal employment;</a:t>
                      </a:r>
                    </a:p>
                    <a:p>
                      <a:pPr marL="628650" lvl="1" indent="-171450">
                        <a:spcAft>
                          <a:spcPts val="600"/>
                        </a:spcAft>
                        <a:buFont typeface="Arial" panose="020B0604020202020204" pitchFamily="34" charset="0"/>
                        <a:buChar char="•"/>
                      </a:pPr>
                      <a:r>
                        <a:rPr lang="en-US" sz="1100" dirty="0"/>
                        <a:t>who have been granted the right to international protection in Slovenia and family members who are residing in Slovenia</a:t>
                      </a: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149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3950-7654-43BC-A33A-92DC60647A71}"/>
              </a:ext>
            </a:extLst>
          </p:cNvPr>
          <p:cNvSpPr>
            <a:spLocks noGrp="1"/>
          </p:cNvSpPr>
          <p:nvPr>
            <p:ph type="title"/>
          </p:nvPr>
        </p:nvSpPr>
        <p:spPr/>
        <p:txBody>
          <a:bodyPr/>
          <a:lstStyle/>
          <a:p>
            <a:r>
              <a:rPr lang="sl-SI" dirty="0" err="1"/>
              <a:t>Slovenian</a:t>
            </a:r>
            <a:r>
              <a:rPr lang="sl-SI" dirty="0"/>
              <a:t> </a:t>
            </a:r>
            <a:r>
              <a:rPr lang="sl-SI" dirty="0" err="1"/>
              <a:t>workforce</a:t>
            </a:r>
            <a:r>
              <a:rPr lang="sl-SI" dirty="0"/>
              <a:t> market </a:t>
            </a:r>
            <a:r>
              <a:rPr lang="sl-SI" dirty="0" err="1"/>
              <a:t>regulation</a:t>
            </a:r>
            <a:r>
              <a:rPr lang="en-US" dirty="0"/>
              <a:t> </a:t>
            </a:r>
            <a:endParaRPr lang="sl-SI" dirty="0"/>
          </a:p>
        </p:txBody>
      </p:sp>
      <p:sp>
        <p:nvSpPr>
          <p:cNvPr id="3" name="Content Placeholder 2">
            <a:extLst>
              <a:ext uri="{FF2B5EF4-FFF2-40B4-BE49-F238E27FC236}">
                <a16:creationId xmlns:a16="http://schemas.microsoft.com/office/drawing/2014/main" id="{C8DECC82-288A-472D-9C75-002B5718F10E}"/>
              </a:ext>
            </a:extLst>
          </p:cNvPr>
          <p:cNvSpPr>
            <a:spLocks noGrp="1"/>
          </p:cNvSpPr>
          <p:nvPr>
            <p:ph sz="half" idx="1"/>
          </p:nvPr>
        </p:nvSpPr>
        <p:spPr>
          <a:xfrm>
            <a:off x="594000" y="1169581"/>
            <a:ext cx="5220000" cy="5094419"/>
          </a:xfrm>
        </p:spPr>
        <p:txBody>
          <a:bodyPr>
            <a:normAutofit lnSpcReduction="10000"/>
          </a:bodyPr>
          <a:lstStyle/>
          <a:p>
            <a:pPr marL="0" algn="l" rtl="0" eaLnBrk="1" fontAlgn="t" latinLnBrk="0" hangingPunct="1">
              <a:spcBef>
                <a:spcPts val="0"/>
              </a:spcBef>
              <a:spcAft>
                <a:spcPts val="0"/>
              </a:spcAft>
            </a:pPr>
            <a:endParaRPr lang="sl-SI" sz="1800" b="0" i="0" u="none" strike="noStrike" dirty="0">
              <a:effectLst/>
              <a:latin typeface="Arial" panose="020B0604020202020204" pitchFamily="34" charset="0"/>
            </a:endParaRPr>
          </a:p>
          <a:p>
            <a:pPr marL="0" indent="0" algn="l" rtl="0" eaLnBrk="1" fontAlgn="t" latinLnBrk="0" hangingPunct="1">
              <a:spcBef>
                <a:spcPts val="0"/>
              </a:spcBef>
              <a:spcAft>
                <a:spcPts val="0"/>
              </a:spcAft>
              <a:buNone/>
            </a:pPr>
            <a:r>
              <a:rPr lang="de-DE" sz="1800" b="1" i="0" u="none" strike="noStrike" kern="1200" dirty="0" err="1">
                <a:solidFill>
                  <a:srgbClr val="000000"/>
                </a:solidFill>
                <a:effectLst/>
                <a:latin typeface="Arial" panose="020B0604020202020204" pitchFamily="34" charset="0"/>
              </a:rPr>
              <a:t>Seconded</a:t>
            </a:r>
            <a:r>
              <a:rPr lang="de-DE" sz="1800" b="1" i="0" u="none" strike="noStrike" kern="1200" dirty="0">
                <a:solidFill>
                  <a:srgbClr val="000000"/>
                </a:solidFill>
                <a:effectLst/>
                <a:latin typeface="Arial" panose="020B0604020202020204" pitchFamily="34" charset="0"/>
              </a:rPr>
              <a:t> </a:t>
            </a:r>
            <a:r>
              <a:rPr lang="de-DE" sz="1800" b="1" i="0" u="none" strike="noStrike" kern="1200" dirty="0" err="1">
                <a:solidFill>
                  <a:srgbClr val="000000"/>
                </a:solidFill>
                <a:effectLst/>
                <a:latin typeface="Arial" panose="020B0604020202020204" pitchFamily="34" charset="0"/>
              </a:rPr>
              <a:t>employees</a:t>
            </a:r>
            <a:endParaRPr lang="de-DE" sz="1800" b="1" i="0" u="none" strike="noStrike" kern="1200" dirty="0">
              <a:solidFill>
                <a:srgbClr val="000000"/>
              </a:solidFill>
              <a:effectLst/>
              <a:latin typeface="Arial" panose="020B0604020202020204" pitchFamily="34" charset="0"/>
            </a:endParaRPr>
          </a:p>
          <a:p>
            <a:pPr marL="0" indent="0" algn="l" rtl="0" eaLnBrk="1" fontAlgn="t" latinLnBrk="0" hangingPunct="1">
              <a:spcBef>
                <a:spcPts val="0"/>
              </a:spcBef>
              <a:spcAft>
                <a:spcPts val="0"/>
              </a:spcAft>
              <a:buNone/>
            </a:pPr>
            <a:endParaRPr lang="de-DE" sz="1800" b="1" i="0" u="none" strike="noStrike" kern="1200" dirty="0">
              <a:solidFill>
                <a:srgbClr val="000000"/>
              </a:solidFill>
              <a:effectLst/>
              <a:latin typeface="Arial" panose="020B0604020202020204" pitchFamily="34" charset="0"/>
            </a:endParaRPr>
          </a:p>
          <a:p>
            <a:pPr marL="0" indent="0" algn="l" rtl="0" eaLnBrk="1" fontAlgn="t" latinLnBrk="0" hangingPunct="1">
              <a:spcBef>
                <a:spcPts val="0"/>
              </a:spcBef>
              <a:spcAft>
                <a:spcPts val="0"/>
              </a:spcAft>
              <a:buNone/>
            </a:pPr>
            <a:endParaRPr lang="sl-SI" sz="1200" b="0" i="0" u="none" strike="noStrike" dirty="0">
              <a:effectLst/>
              <a:latin typeface="Arial" panose="020B0604020202020204" pitchFamily="34" charset="0"/>
            </a:endParaRPr>
          </a:p>
          <a:p>
            <a:pPr lvl="0">
              <a:lnSpc>
                <a:spcPct val="100000"/>
              </a:lnSpc>
              <a:spcBef>
                <a:spcPts val="0"/>
              </a:spcBef>
              <a:spcAft>
                <a:spcPts val="600"/>
              </a:spcAft>
              <a:buFont typeface="Wingdings" panose="05000000000000000000" pitchFamily="2" charset="2"/>
              <a:buChar char="Ø"/>
              <a:defRPr/>
            </a:pPr>
            <a:r>
              <a:rPr lang="en-US" sz="1200" dirty="0">
                <a:solidFill>
                  <a:schemeClr val="dk1"/>
                </a:solidFill>
              </a:rPr>
              <a:t>The Employment Service of Slovenia issues a consent for the seconded workers, if the seconded employee has been employed with the employer </a:t>
            </a:r>
          </a:p>
          <a:p>
            <a:pPr marL="171450" marR="0" lvl="0" indent="-171450" algn="l" defTabSz="914400" rtl="0" eaLnBrk="1" fontAlgn="auto" latinLnBrk="0" hangingPunct="1">
              <a:lnSpc>
                <a:spcPct val="100000"/>
              </a:lnSpc>
              <a:spcBef>
                <a:spcPts val="0"/>
              </a:spcBef>
              <a:spcAft>
                <a:spcPts val="600"/>
              </a:spcAft>
              <a:buClrTx/>
              <a:buSzTx/>
              <a:buFontTx/>
              <a:buChar char="-"/>
              <a:tabLst/>
              <a:defRPr/>
            </a:pPr>
            <a:endParaRPr lang="en-US" sz="1200" dirty="0">
              <a:solidFill>
                <a:schemeClr val="dk1"/>
              </a:solidFill>
            </a:endParaRPr>
          </a:p>
          <a:p>
            <a:pPr marL="440100" lvl="1" indent="-171450">
              <a:spcBef>
                <a:spcPts val="0"/>
              </a:spcBef>
              <a:spcAft>
                <a:spcPts val="600"/>
              </a:spcAft>
              <a:buFontTx/>
              <a:buChar char="-"/>
              <a:defRPr/>
            </a:pPr>
            <a:r>
              <a:rPr lang="en-US" sz="1200" dirty="0">
                <a:solidFill>
                  <a:schemeClr val="dk1"/>
                </a:solidFill>
              </a:rPr>
              <a:t>for at </a:t>
            </a:r>
            <a:r>
              <a:rPr lang="en-US" sz="1200" b="1" dirty="0">
                <a:solidFill>
                  <a:schemeClr val="dk1"/>
                </a:solidFill>
              </a:rPr>
              <a:t>least nine months </a:t>
            </a:r>
            <a:r>
              <a:rPr lang="en-US" sz="1200" dirty="0">
                <a:solidFill>
                  <a:schemeClr val="dk1"/>
                </a:solidFill>
              </a:rPr>
              <a:t>continuously;</a:t>
            </a:r>
          </a:p>
          <a:p>
            <a:pPr marL="440100" lvl="1" indent="-171450">
              <a:spcBef>
                <a:spcPts val="0"/>
              </a:spcBef>
              <a:spcAft>
                <a:spcPts val="600"/>
              </a:spcAft>
              <a:buFontTx/>
              <a:buChar char="-"/>
              <a:defRPr/>
            </a:pPr>
            <a:r>
              <a:rPr lang="en-US" sz="1200" dirty="0">
                <a:solidFill>
                  <a:schemeClr val="dk1"/>
                </a:solidFill>
              </a:rPr>
              <a:t>for a </a:t>
            </a:r>
            <a:r>
              <a:rPr lang="en-US" sz="1200" b="1" dirty="0">
                <a:solidFill>
                  <a:schemeClr val="dk1"/>
                </a:solidFill>
              </a:rPr>
              <a:t>continuous period of six months</a:t>
            </a:r>
            <a:r>
              <a:rPr lang="en-US" sz="1200" dirty="0">
                <a:solidFill>
                  <a:schemeClr val="dk1"/>
                </a:solidFill>
              </a:rPr>
              <a:t>, and if:</a:t>
            </a:r>
          </a:p>
          <a:p>
            <a:pPr marL="706800" lvl="2" indent="-171450">
              <a:spcBef>
                <a:spcPts val="0"/>
              </a:spcBef>
              <a:spcAft>
                <a:spcPts val="600"/>
              </a:spcAft>
              <a:buFont typeface="Courier New" panose="02070309020205020404" pitchFamily="49" charset="0"/>
              <a:buChar char="o"/>
              <a:defRPr/>
            </a:pPr>
            <a:r>
              <a:rPr lang="en-US" sz="1200" dirty="0">
                <a:solidFill>
                  <a:schemeClr val="dk1"/>
                </a:solidFill>
              </a:rPr>
              <a:t>the seconded worker has been appointed within capital-related companies, </a:t>
            </a:r>
          </a:p>
          <a:p>
            <a:pPr marL="706800" lvl="2" indent="-171450">
              <a:spcBef>
                <a:spcPts val="0"/>
              </a:spcBef>
              <a:spcAft>
                <a:spcPts val="600"/>
              </a:spcAft>
              <a:buFont typeface="Courier New" panose="02070309020205020404" pitchFamily="49" charset="0"/>
              <a:buChar char="o"/>
              <a:defRPr/>
            </a:pPr>
            <a:r>
              <a:rPr lang="en-US" sz="1200" dirty="0">
                <a:solidFill>
                  <a:schemeClr val="dk1"/>
                </a:solidFill>
              </a:rPr>
              <a:t>has at least a university degree and </a:t>
            </a:r>
          </a:p>
          <a:p>
            <a:pPr marL="706800" lvl="2" indent="-171450">
              <a:spcBef>
                <a:spcPts val="0"/>
              </a:spcBef>
              <a:spcAft>
                <a:spcPts val="600"/>
              </a:spcAft>
              <a:buFont typeface="Courier New" panose="02070309020205020404" pitchFamily="49" charset="0"/>
              <a:buChar char="o"/>
              <a:defRPr/>
            </a:pPr>
            <a:r>
              <a:rPr lang="en-US" sz="1200" dirty="0">
                <a:solidFill>
                  <a:schemeClr val="dk1"/>
                </a:solidFill>
              </a:rPr>
              <a:t>is being seconded for the purpose of professional development or training in business techniques or method.</a:t>
            </a:r>
          </a:p>
          <a:p>
            <a:pPr marL="0" indent="0" algn="l" rtl="0" eaLnBrk="1" fontAlgn="t" latinLnBrk="0" hangingPunct="1">
              <a:spcBef>
                <a:spcPts val="0"/>
              </a:spcBef>
              <a:spcAft>
                <a:spcPts val="600"/>
              </a:spcAft>
              <a:buNone/>
            </a:pPr>
            <a:endParaRPr lang="sl-SI" sz="1800" b="0" i="0" u="none" strike="noStrike" dirty="0">
              <a:effectLst/>
              <a:latin typeface="Arial" panose="020B0604020202020204" pitchFamily="34" charset="0"/>
            </a:endParaRPr>
          </a:p>
          <a:p>
            <a:endParaRPr lang="sl-SI" dirty="0"/>
          </a:p>
        </p:txBody>
      </p:sp>
      <p:sp>
        <p:nvSpPr>
          <p:cNvPr id="4" name="Content Placeholder 3">
            <a:extLst>
              <a:ext uri="{FF2B5EF4-FFF2-40B4-BE49-F238E27FC236}">
                <a16:creationId xmlns:a16="http://schemas.microsoft.com/office/drawing/2014/main" id="{7DFDADBA-C9A0-478E-87F8-4E310A4A99D5}"/>
              </a:ext>
            </a:extLst>
          </p:cNvPr>
          <p:cNvSpPr>
            <a:spLocks noGrp="1"/>
          </p:cNvSpPr>
          <p:nvPr>
            <p:ph sz="half" idx="2"/>
          </p:nvPr>
        </p:nvSpPr>
        <p:spPr>
          <a:xfrm>
            <a:off x="6372000" y="1494000"/>
            <a:ext cx="5220000" cy="4770000"/>
          </a:xfrm>
        </p:spPr>
        <p:txBody>
          <a:bodyPr>
            <a:normAutofit lnSpcReduction="10000"/>
          </a:bodyPr>
          <a:lstStyle/>
          <a:p>
            <a:pPr marL="0" indent="0" algn="l" rtl="0" eaLnBrk="1" fontAlgn="t" latinLnBrk="0" hangingPunct="1">
              <a:spcBef>
                <a:spcPts val="0"/>
              </a:spcBef>
              <a:spcAft>
                <a:spcPts val="0"/>
              </a:spcAft>
              <a:buNone/>
            </a:pPr>
            <a:r>
              <a:rPr lang="de-DE" sz="1800" b="1" i="0" u="none" strike="noStrike" kern="1200" dirty="0" err="1">
                <a:solidFill>
                  <a:srgbClr val="000000"/>
                </a:solidFill>
                <a:effectLst/>
                <a:latin typeface="Arial" panose="020B0604020202020204" pitchFamily="34" charset="0"/>
              </a:rPr>
              <a:t>Employment</a:t>
            </a:r>
            <a:r>
              <a:rPr lang="de-DE" sz="1800" b="1" i="0" u="none" strike="noStrike" kern="1200" dirty="0">
                <a:solidFill>
                  <a:srgbClr val="000000"/>
                </a:solidFill>
                <a:effectLst/>
                <a:latin typeface="Arial" panose="020B0604020202020204" pitchFamily="34" charset="0"/>
              </a:rPr>
              <a:t> </a:t>
            </a:r>
          </a:p>
          <a:p>
            <a:pPr marL="0" indent="0" algn="l" rtl="0" eaLnBrk="1" fontAlgn="t" latinLnBrk="0" hangingPunct="1">
              <a:spcBef>
                <a:spcPts val="0"/>
              </a:spcBef>
              <a:spcAft>
                <a:spcPts val="0"/>
              </a:spcAft>
              <a:buNone/>
            </a:pPr>
            <a:endParaRPr lang="sl-SI" sz="1800" b="0" i="0" u="none" strike="noStrike" dirty="0">
              <a:effectLst/>
              <a:latin typeface="Arial" panose="020B0604020202020204" pitchFamily="34" charset="0"/>
            </a:endParaRPr>
          </a:p>
          <a:p>
            <a:pPr fontAlgn="t">
              <a:lnSpc>
                <a:spcPct val="100000"/>
              </a:lnSpc>
              <a:spcBef>
                <a:spcPts val="0"/>
              </a:spcBef>
              <a:spcAft>
                <a:spcPts val="600"/>
              </a:spcAft>
              <a:buFont typeface="Wingdings" panose="05000000000000000000" pitchFamily="2" charset="2"/>
              <a:buChar char="ü"/>
              <a:defRPr/>
            </a:pPr>
            <a:r>
              <a:rPr lang="en-US" sz="1200" dirty="0">
                <a:solidFill>
                  <a:schemeClr val="dk1"/>
                </a:solidFill>
              </a:rPr>
              <a:t>The Employment Service of Slovenia issues a consent to the work permit for the employment in Slovenia, if (among others) following conditions are met:</a:t>
            </a:r>
          </a:p>
          <a:p>
            <a:pPr marL="0" indent="0" fontAlgn="t">
              <a:lnSpc>
                <a:spcPct val="100000"/>
              </a:lnSpc>
              <a:spcBef>
                <a:spcPts val="0"/>
              </a:spcBef>
              <a:spcAft>
                <a:spcPts val="600"/>
              </a:spcAft>
              <a:buNone/>
              <a:defRPr/>
            </a:pPr>
            <a:endParaRPr lang="sl-SI" sz="1200" dirty="0">
              <a:solidFill>
                <a:schemeClr val="dk1"/>
              </a:solidFill>
            </a:endParaRPr>
          </a:p>
          <a:p>
            <a:pPr marL="556686" lvl="1" indent="-171450" fontAlgn="t">
              <a:spcBef>
                <a:spcPts val="0"/>
              </a:spcBef>
              <a:spcAft>
                <a:spcPts val="600"/>
              </a:spcAft>
              <a:defRPr/>
            </a:pPr>
            <a:r>
              <a:rPr lang="en-US" sz="1200" dirty="0">
                <a:solidFill>
                  <a:schemeClr val="dk1"/>
                </a:solidFill>
              </a:rPr>
              <a:t>there is </a:t>
            </a:r>
            <a:r>
              <a:rPr lang="en-US" sz="1200" b="1" dirty="0">
                <a:solidFill>
                  <a:schemeClr val="dk1"/>
                </a:solidFill>
              </a:rPr>
              <a:t>no other eligible job candidate </a:t>
            </a:r>
            <a:r>
              <a:rPr lang="en-US" sz="1200" dirty="0">
                <a:solidFill>
                  <a:schemeClr val="dk1"/>
                </a:solidFill>
              </a:rPr>
              <a:t>on the unemployment register for the same job;</a:t>
            </a:r>
            <a:endParaRPr lang="sl-SI" sz="1200" dirty="0">
              <a:solidFill>
                <a:schemeClr val="dk1"/>
              </a:solidFill>
            </a:endParaRPr>
          </a:p>
          <a:p>
            <a:pPr marL="556686" lvl="1" indent="-171450" fontAlgn="t">
              <a:spcBef>
                <a:spcPts val="0"/>
              </a:spcBef>
              <a:spcAft>
                <a:spcPts val="600"/>
              </a:spcAft>
              <a:defRPr/>
            </a:pPr>
            <a:r>
              <a:rPr lang="en-US" sz="1200" dirty="0">
                <a:solidFill>
                  <a:schemeClr val="dk1"/>
                </a:solidFill>
              </a:rPr>
              <a:t>The employer is </a:t>
            </a:r>
            <a:r>
              <a:rPr lang="en-US" sz="1200" b="1" dirty="0">
                <a:solidFill>
                  <a:schemeClr val="dk1"/>
                </a:solidFill>
              </a:rPr>
              <a:t>duly registered </a:t>
            </a:r>
            <a:r>
              <a:rPr lang="en-US" sz="1200" dirty="0">
                <a:solidFill>
                  <a:schemeClr val="dk1"/>
                </a:solidFill>
              </a:rPr>
              <a:t>to carry out the activity in which the foreigner will work;</a:t>
            </a:r>
            <a:endParaRPr lang="sl-SI" sz="1200" dirty="0">
              <a:solidFill>
                <a:schemeClr val="dk1"/>
              </a:solidFill>
            </a:endParaRPr>
          </a:p>
          <a:p>
            <a:pPr marL="556686" lvl="1" indent="-171450" fontAlgn="t">
              <a:spcBef>
                <a:spcPts val="0"/>
              </a:spcBef>
              <a:spcAft>
                <a:spcPts val="600"/>
              </a:spcAft>
              <a:defRPr/>
            </a:pPr>
            <a:r>
              <a:rPr lang="en-US" sz="1200" dirty="0">
                <a:solidFill>
                  <a:schemeClr val="dk1"/>
                </a:solidFill>
              </a:rPr>
              <a:t>The employer is not in liquidation or bankruptcy proceedings;</a:t>
            </a:r>
            <a:endParaRPr lang="sl-SI" sz="1200" dirty="0">
              <a:solidFill>
                <a:schemeClr val="dk1"/>
              </a:solidFill>
            </a:endParaRPr>
          </a:p>
          <a:p>
            <a:pPr marL="556686" lvl="1" indent="-171450" fontAlgn="t">
              <a:spcBef>
                <a:spcPts val="0"/>
              </a:spcBef>
              <a:spcAft>
                <a:spcPts val="600"/>
              </a:spcAft>
              <a:defRPr/>
            </a:pPr>
            <a:r>
              <a:rPr lang="en-US" sz="1200" dirty="0">
                <a:solidFill>
                  <a:schemeClr val="dk1"/>
                </a:solidFill>
              </a:rPr>
              <a:t>The employer </a:t>
            </a:r>
            <a:r>
              <a:rPr lang="en-US" sz="1200" b="1" dirty="0">
                <a:solidFill>
                  <a:schemeClr val="dk1"/>
                </a:solidFill>
              </a:rPr>
              <a:t>has paid all  tax obligations</a:t>
            </a:r>
          </a:p>
          <a:p>
            <a:pPr marL="556686" lvl="1" indent="-171450" fontAlgn="t">
              <a:spcBef>
                <a:spcPts val="0"/>
              </a:spcBef>
              <a:spcAft>
                <a:spcPts val="600"/>
              </a:spcAft>
              <a:defRPr/>
            </a:pPr>
            <a:r>
              <a:rPr lang="en-US" sz="1200" dirty="0">
                <a:solidFill>
                  <a:schemeClr val="dk1"/>
                </a:solidFill>
              </a:rPr>
              <a:t>The employer employs at least one person on full-time basis and pays compulsory social security contributions at least six months before the application is submitted; or </a:t>
            </a:r>
          </a:p>
          <a:p>
            <a:pPr marL="556686" lvl="1" indent="-171450" fontAlgn="t">
              <a:spcBef>
                <a:spcPts val="0"/>
              </a:spcBef>
              <a:spcAft>
                <a:spcPts val="600"/>
              </a:spcAft>
              <a:defRPr/>
            </a:pPr>
            <a:r>
              <a:rPr lang="en-US" sz="1200" dirty="0">
                <a:solidFill>
                  <a:schemeClr val="dk1"/>
                </a:solidFill>
              </a:rPr>
              <a:t>the employer had, in each of the six months preceding the application, </a:t>
            </a:r>
            <a:r>
              <a:rPr lang="en-US" sz="1200" b="1" dirty="0">
                <a:solidFill>
                  <a:schemeClr val="dk1"/>
                </a:solidFill>
              </a:rPr>
              <a:t>at least EUR 10 000 income </a:t>
            </a:r>
            <a:r>
              <a:rPr lang="en-US" sz="1200" dirty="0">
                <a:solidFill>
                  <a:schemeClr val="dk1"/>
                </a:solidFill>
              </a:rPr>
              <a:t>from the business activity on a bank account opened in Slovenia;.</a:t>
            </a:r>
          </a:p>
          <a:p>
            <a:pPr marL="556686" lvl="1" indent="-171450" fontAlgn="t">
              <a:spcBef>
                <a:spcPts val="0"/>
              </a:spcBef>
              <a:spcAft>
                <a:spcPts val="600"/>
              </a:spcAft>
              <a:defRPr/>
            </a:pPr>
            <a:r>
              <a:rPr lang="en-US" sz="1200" dirty="0">
                <a:solidFill>
                  <a:schemeClr val="dk1"/>
                </a:solidFill>
              </a:rPr>
              <a:t>If the employer has been registered for less than 6 months and wants to employ a foreign worker, the employer must provide proof of  investment of at least EUR 50,000 in the activity where the foreigner will work before applying for the single permit. </a:t>
            </a:r>
          </a:p>
          <a:p>
            <a:pPr marL="288036" indent="-171450" fontAlgn="t">
              <a:lnSpc>
                <a:spcPct val="100000"/>
              </a:lnSpc>
              <a:spcBef>
                <a:spcPts val="0"/>
              </a:spcBef>
              <a:spcAft>
                <a:spcPts val="600"/>
              </a:spcAft>
              <a:buFontTx/>
              <a:buChar char="-"/>
              <a:defRPr/>
            </a:pPr>
            <a:endParaRPr lang="sl-SI" sz="1200" dirty="0">
              <a:solidFill>
                <a:schemeClr val="dk1"/>
              </a:solidFill>
            </a:endParaRPr>
          </a:p>
          <a:p>
            <a:endParaRPr lang="sl-SI" dirty="0"/>
          </a:p>
        </p:txBody>
      </p:sp>
      <p:sp>
        <p:nvSpPr>
          <p:cNvPr id="5" name="Footer Placeholder 4">
            <a:extLst>
              <a:ext uri="{FF2B5EF4-FFF2-40B4-BE49-F238E27FC236}">
                <a16:creationId xmlns:a16="http://schemas.microsoft.com/office/drawing/2014/main" id="{A8061E6C-695E-42E0-8C38-2D29F09DFBBE}"/>
              </a:ext>
            </a:extLst>
          </p:cNvPr>
          <p:cNvSpPr>
            <a:spLocks noGrp="1"/>
          </p:cNvSpPr>
          <p:nvPr>
            <p:ph type="ftr" sz="quarter" idx="11"/>
          </p:nvPr>
        </p:nvSpPr>
        <p:spPr/>
        <p:txBody>
          <a:bodyPr/>
          <a:lstStyle/>
          <a:p>
            <a:r>
              <a:rPr lang="en-GB"/>
              <a:t>CMS example slides | July 2021</a:t>
            </a:r>
            <a:endParaRPr lang="de-DE" dirty="0"/>
          </a:p>
        </p:txBody>
      </p:sp>
      <p:sp>
        <p:nvSpPr>
          <p:cNvPr id="6" name="Slide Number Placeholder 5">
            <a:extLst>
              <a:ext uri="{FF2B5EF4-FFF2-40B4-BE49-F238E27FC236}">
                <a16:creationId xmlns:a16="http://schemas.microsoft.com/office/drawing/2014/main" id="{42B45B3D-B92A-4AF7-9E37-E00621E886FD}"/>
              </a:ext>
            </a:extLst>
          </p:cNvPr>
          <p:cNvSpPr>
            <a:spLocks noGrp="1"/>
          </p:cNvSpPr>
          <p:nvPr>
            <p:ph type="sldNum" sz="quarter" idx="12"/>
          </p:nvPr>
        </p:nvSpPr>
        <p:spPr/>
        <p:txBody>
          <a:bodyPr/>
          <a:lstStyle/>
          <a:p>
            <a:fld id="{586824BF-3B93-454D-8CFC-2835FAC2A0AB}" type="slidenum">
              <a:rPr lang="de-DE" smtClean="0"/>
              <a:t>15</a:t>
            </a:fld>
            <a:endParaRPr lang="de-DE"/>
          </a:p>
        </p:txBody>
      </p:sp>
      <p:sp>
        <p:nvSpPr>
          <p:cNvPr id="7" name="Date Placeholder 6">
            <a:extLst>
              <a:ext uri="{FF2B5EF4-FFF2-40B4-BE49-F238E27FC236}">
                <a16:creationId xmlns:a16="http://schemas.microsoft.com/office/drawing/2014/main" id="{619A120E-BBAD-4453-BD5B-E7985F2E5B0A}"/>
              </a:ext>
            </a:extLst>
          </p:cNvPr>
          <p:cNvSpPr>
            <a:spLocks noGrp="1"/>
          </p:cNvSpPr>
          <p:nvPr>
            <p:ph type="dt" sz="half" idx="13"/>
          </p:nvPr>
        </p:nvSpPr>
        <p:spPr/>
        <p:txBody>
          <a:bodyPr/>
          <a:lstStyle/>
          <a:p>
            <a:r>
              <a:rPr lang="de-DE"/>
              <a:t>CMS Legal Services</a:t>
            </a:r>
            <a:endParaRPr lang="en-GB" dirty="0"/>
          </a:p>
        </p:txBody>
      </p:sp>
    </p:spTree>
    <p:extLst>
      <p:ext uri="{BB962C8B-B14F-4D97-AF65-F5344CB8AC3E}">
        <p14:creationId xmlns:p14="http://schemas.microsoft.com/office/powerpoint/2010/main" val="1455763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70FB-210F-436A-B29C-3EC0B468D8A3}"/>
              </a:ext>
            </a:extLst>
          </p:cNvPr>
          <p:cNvSpPr>
            <a:spLocks noGrp="1"/>
          </p:cNvSpPr>
          <p:nvPr>
            <p:ph type="title"/>
          </p:nvPr>
        </p:nvSpPr>
        <p:spPr/>
        <p:txBody>
          <a:bodyPr/>
          <a:lstStyle/>
          <a:p>
            <a:r>
              <a:rPr lang="sl-SI" dirty="0" err="1"/>
              <a:t>Slovenian</a:t>
            </a:r>
            <a:r>
              <a:rPr lang="sl-SI" dirty="0"/>
              <a:t> </a:t>
            </a:r>
            <a:r>
              <a:rPr lang="sl-SI" dirty="0" err="1"/>
              <a:t>workforce</a:t>
            </a:r>
            <a:r>
              <a:rPr lang="sl-SI" dirty="0"/>
              <a:t> market </a:t>
            </a:r>
            <a:r>
              <a:rPr lang="sl-SI" dirty="0" err="1"/>
              <a:t>regulation</a:t>
            </a:r>
            <a:endParaRPr lang="sl-SI" dirty="0"/>
          </a:p>
        </p:txBody>
      </p:sp>
      <p:sp>
        <p:nvSpPr>
          <p:cNvPr id="3" name="Content Placeholder 2">
            <a:extLst>
              <a:ext uri="{FF2B5EF4-FFF2-40B4-BE49-F238E27FC236}">
                <a16:creationId xmlns:a16="http://schemas.microsoft.com/office/drawing/2014/main" id="{C60ABDAA-3220-4269-9D87-522741BFCBC3}"/>
              </a:ext>
            </a:extLst>
          </p:cNvPr>
          <p:cNvSpPr>
            <a:spLocks noGrp="1"/>
          </p:cNvSpPr>
          <p:nvPr>
            <p:ph sz="half" idx="1"/>
          </p:nvPr>
        </p:nvSpPr>
        <p:spPr>
          <a:xfrm>
            <a:off x="594000" y="1798688"/>
            <a:ext cx="5220000" cy="4464000"/>
          </a:xfrm>
        </p:spPr>
        <p:txBody>
          <a:bodyPr>
            <a:normAutofit fontScale="62500" lnSpcReduction="20000"/>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3300" b="1" i="0" u="none" strike="noStrike" kern="1200" cap="none" spc="0" normalizeH="0" baseline="0" noProof="0" dirty="0">
                <a:ln>
                  <a:noFill/>
                </a:ln>
                <a:solidFill>
                  <a:prstClr val="black"/>
                </a:solidFill>
                <a:effectLst/>
                <a:uLnTx/>
                <a:uFillTx/>
                <a:latin typeface="+mn-lt"/>
                <a:ea typeface="+mn-ea"/>
                <a:cs typeface="+mn-cs"/>
              </a:rPr>
              <a:t>Consent </a:t>
            </a:r>
            <a:r>
              <a:rPr lang="en-US" sz="3300" b="1" dirty="0">
                <a:solidFill>
                  <a:prstClr val="black"/>
                </a:solidFill>
              </a:rPr>
              <a:t>to </a:t>
            </a:r>
            <a:r>
              <a:rPr kumimoji="0" lang="en-US" sz="3300" b="1" i="0" u="none" strike="noStrike" kern="1200" cap="none" spc="0" normalizeH="0" baseline="0" noProof="0" dirty="0">
                <a:ln>
                  <a:noFill/>
                </a:ln>
                <a:solidFill>
                  <a:prstClr val="black"/>
                </a:solidFill>
                <a:effectLst/>
                <a:uLnTx/>
                <a:uFillTx/>
                <a:latin typeface="+mn-lt"/>
                <a:ea typeface="+mn-ea"/>
                <a:cs typeface="+mn-cs"/>
              </a:rPr>
              <a:t>the EU Blue Card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A Blue Card is a temporary residence permit for highly-skilled employees.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R="0" lvl="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A consent to EU Blue Card  will be issued, if the (inter alia) following conditions are met: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mn-lt"/>
              <a:ea typeface="+mn-ea"/>
              <a:cs typeface="+mn-cs"/>
            </a:endParaRPr>
          </a:p>
          <a:p>
            <a:pPr marL="440100" lvl="1" indent="-171450">
              <a:spcBef>
                <a:spcPts val="0"/>
              </a:spcBef>
              <a:spcAft>
                <a:spcPts val="600"/>
              </a:spcAf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the foreigner has at least </a:t>
            </a:r>
            <a:r>
              <a:rPr kumimoji="0" lang="en-US" sz="2000" b="1" i="0" u="none" strike="noStrike" kern="1200" cap="none" spc="0" normalizeH="0" baseline="0" noProof="0" dirty="0">
                <a:ln>
                  <a:noFill/>
                </a:ln>
                <a:solidFill>
                  <a:prstClr val="black"/>
                </a:solidFill>
                <a:effectLst/>
                <a:uLnTx/>
                <a:uFillTx/>
                <a:latin typeface="+mn-lt"/>
                <a:ea typeface="+mn-ea"/>
                <a:cs typeface="+mn-cs"/>
              </a:rPr>
              <a:t>a higher education qualification</a:t>
            </a:r>
            <a:r>
              <a:rPr kumimoji="0" lang="en-US" sz="2000" b="0" i="0" u="none" strike="noStrike" kern="1200" cap="none" spc="0" normalizeH="0" baseline="0" noProof="0" dirty="0">
                <a:ln>
                  <a:noFill/>
                </a:ln>
                <a:solidFill>
                  <a:prstClr val="black"/>
                </a:solidFill>
                <a:effectLst/>
                <a:uLnTx/>
                <a:uFillTx/>
                <a:latin typeface="+mn-lt"/>
                <a:ea typeface="+mn-ea"/>
                <a:cs typeface="+mn-cs"/>
              </a:rPr>
              <a:t>;</a:t>
            </a:r>
          </a:p>
          <a:p>
            <a:pPr marL="440100" lvl="1" indent="-171450">
              <a:spcBef>
                <a:spcPts val="0"/>
              </a:spcBef>
              <a:spcAft>
                <a:spcPts val="600"/>
              </a:spcAf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an employment contract for at least one year, guaranteeing a </a:t>
            </a:r>
            <a:r>
              <a:rPr kumimoji="0" lang="en-US" sz="2000" b="1" i="0" u="none" strike="noStrike" kern="1200" cap="none" spc="0" normalizeH="0" baseline="0" noProof="0" dirty="0">
                <a:ln>
                  <a:noFill/>
                </a:ln>
                <a:solidFill>
                  <a:prstClr val="black"/>
                </a:solidFill>
                <a:effectLst/>
                <a:uLnTx/>
                <a:uFillTx/>
                <a:latin typeface="+mn-lt"/>
                <a:ea typeface="+mn-ea"/>
                <a:cs typeface="+mn-cs"/>
              </a:rPr>
              <a:t>salary of 1.5 times the average </a:t>
            </a:r>
            <a:r>
              <a:rPr kumimoji="0" lang="en-US" sz="2000" b="0" i="0" u="none" strike="noStrike" kern="1200" cap="none" spc="0" normalizeH="0" baseline="0" noProof="0" dirty="0">
                <a:ln>
                  <a:noFill/>
                </a:ln>
                <a:solidFill>
                  <a:prstClr val="black"/>
                </a:solidFill>
                <a:effectLst/>
                <a:uLnTx/>
                <a:uFillTx/>
                <a:latin typeface="+mn-lt"/>
                <a:ea typeface="+mn-ea"/>
                <a:cs typeface="+mn-cs"/>
              </a:rPr>
              <a:t>gross annual salary in Slovenia (average monthly gross salary 1,940.69 EUR);</a:t>
            </a:r>
          </a:p>
          <a:p>
            <a:pPr marL="440100" lvl="1" indent="-171450">
              <a:spcBef>
                <a:spcPts val="0"/>
              </a:spcBef>
              <a:spcAft>
                <a:spcPts val="600"/>
              </a:spcAf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there is </a:t>
            </a:r>
            <a:r>
              <a:rPr kumimoji="0" lang="en-US" sz="2000" b="1" i="0" u="none" strike="noStrike" kern="1200" cap="none" spc="0" normalizeH="0" baseline="0" noProof="0" dirty="0">
                <a:ln>
                  <a:noFill/>
                </a:ln>
                <a:solidFill>
                  <a:prstClr val="black"/>
                </a:solidFill>
                <a:effectLst/>
                <a:uLnTx/>
                <a:uFillTx/>
                <a:latin typeface="+mn-lt"/>
                <a:ea typeface="+mn-ea"/>
                <a:cs typeface="+mn-cs"/>
              </a:rPr>
              <a:t>no other eligible worker </a:t>
            </a:r>
            <a:r>
              <a:rPr kumimoji="0" lang="en-US" sz="2000" b="0" i="0" u="none" strike="noStrike" kern="1200" cap="none" spc="0" normalizeH="0" baseline="0" noProof="0" dirty="0">
                <a:ln>
                  <a:noFill/>
                </a:ln>
                <a:solidFill>
                  <a:prstClr val="black"/>
                </a:solidFill>
                <a:effectLst/>
                <a:uLnTx/>
                <a:uFillTx/>
                <a:latin typeface="+mn-lt"/>
                <a:ea typeface="+mn-ea"/>
                <a:cs typeface="+mn-cs"/>
              </a:rPr>
              <a:t>on the </a:t>
            </a:r>
            <a:r>
              <a:rPr kumimoji="0" lang="en-US" sz="2000" b="0" i="0" u="none" strike="noStrike" kern="1200" cap="none" spc="0" normalizeH="0" baseline="0" noProof="0" dirty="0" err="1">
                <a:ln>
                  <a:noFill/>
                </a:ln>
                <a:solidFill>
                  <a:prstClr val="black"/>
                </a:solidFill>
                <a:effectLst/>
                <a:uLnTx/>
                <a:uFillTx/>
                <a:latin typeface="+mn-lt"/>
                <a:ea typeface="+mn-ea"/>
                <a:cs typeface="+mn-cs"/>
              </a:rPr>
              <a:t>labour</a:t>
            </a:r>
            <a:r>
              <a:rPr kumimoji="0" lang="en-US" sz="2000" b="0" i="0" u="none" strike="noStrike" kern="1200" cap="none" spc="0" normalizeH="0" baseline="0" noProof="0" dirty="0">
                <a:ln>
                  <a:noFill/>
                </a:ln>
                <a:solidFill>
                  <a:prstClr val="black"/>
                </a:solidFill>
                <a:effectLst/>
                <a:uLnTx/>
                <a:uFillTx/>
                <a:latin typeface="+mn-lt"/>
                <a:ea typeface="+mn-ea"/>
                <a:cs typeface="+mn-cs"/>
              </a:rPr>
              <a:t> market;</a:t>
            </a:r>
          </a:p>
          <a:p>
            <a:pPr marL="440100" lvl="1" indent="-171450">
              <a:spcBef>
                <a:spcPts val="0"/>
              </a:spcBef>
              <a:spcAft>
                <a:spcPts val="600"/>
              </a:spcAft>
              <a:defRPr/>
            </a:pPr>
            <a:r>
              <a:rPr lang="en-US" sz="2000" dirty="0">
                <a:solidFill>
                  <a:prstClr val="black"/>
                </a:solidFill>
              </a:rPr>
              <a:t>The employer is </a:t>
            </a:r>
            <a:r>
              <a:rPr kumimoji="0" lang="en-US" sz="2000" b="0" i="0" u="none" strike="noStrike" kern="1200" cap="none" spc="0" normalizeH="0" baseline="0" noProof="0" dirty="0">
                <a:ln>
                  <a:noFill/>
                </a:ln>
                <a:solidFill>
                  <a:prstClr val="black"/>
                </a:solidFill>
                <a:effectLst/>
                <a:uLnTx/>
                <a:uFillTx/>
                <a:latin typeface="+mn-lt"/>
                <a:ea typeface="+mn-ea"/>
                <a:cs typeface="+mn-cs"/>
              </a:rPr>
              <a:t>duly registered for the activity in which the foreigner will work;</a:t>
            </a:r>
          </a:p>
          <a:p>
            <a:pPr marL="440100" lvl="1" indent="-171450">
              <a:spcBef>
                <a:spcPts val="0"/>
              </a:spcBef>
              <a:spcAft>
                <a:spcPts val="600"/>
              </a:spcAft>
              <a:defRPr/>
            </a:pPr>
            <a:r>
              <a:rPr lang="en-US" sz="2000" dirty="0">
                <a:solidFill>
                  <a:prstClr val="black"/>
                </a:solidFill>
              </a:rPr>
              <a:t>The employer is not </a:t>
            </a:r>
            <a:r>
              <a:rPr lang="en-US" sz="2000" dirty="0" err="1">
                <a:solidFill>
                  <a:prstClr val="black"/>
                </a:solidFill>
              </a:rPr>
              <a:t>i</a:t>
            </a:r>
            <a:r>
              <a:rPr kumimoji="0" lang="en-US" sz="2000" b="0" i="0" u="none" strike="noStrike" kern="1200" cap="none" spc="0" normalizeH="0" baseline="0" noProof="0" dirty="0">
                <a:ln>
                  <a:noFill/>
                </a:ln>
                <a:solidFill>
                  <a:prstClr val="black"/>
                </a:solidFill>
                <a:effectLst/>
                <a:uLnTx/>
                <a:uFillTx/>
                <a:latin typeface="+mn-lt"/>
                <a:ea typeface="+mn-ea"/>
                <a:cs typeface="+mn-cs"/>
              </a:rPr>
              <a:t>n bankruptcy or liquidation proceedings;</a:t>
            </a:r>
          </a:p>
          <a:p>
            <a:pPr marL="440100" lvl="1" indent="-171450">
              <a:spcBef>
                <a:spcPts val="0"/>
              </a:spcBef>
              <a:spcAft>
                <a:spcPts val="600"/>
              </a:spcAft>
              <a:defRPr/>
            </a:pPr>
            <a:r>
              <a:rPr lang="en-US" sz="2000" dirty="0">
                <a:solidFill>
                  <a:prstClr val="black"/>
                </a:solidFill>
              </a:rPr>
              <a:t>has</a:t>
            </a:r>
            <a:r>
              <a:rPr kumimoji="0" lang="en-US" sz="2000" b="0" i="0" u="none" strike="noStrike" kern="1200" cap="none" spc="0" normalizeH="0" baseline="0" noProof="0" dirty="0">
                <a:ln>
                  <a:noFill/>
                </a:ln>
                <a:solidFill>
                  <a:prstClr val="black"/>
                </a:solidFill>
                <a:effectLst/>
                <a:uLnTx/>
                <a:uFillTx/>
                <a:latin typeface="+mn-lt"/>
                <a:ea typeface="+mn-ea"/>
                <a:cs typeface="+mn-cs"/>
              </a:rPr>
              <a:t> paid all tax obligations.</a:t>
            </a:r>
          </a:p>
        </p:txBody>
      </p:sp>
      <p:sp>
        <p:nvSpPr>
          <p:cNvPr id="4" name="Content Placeholder 3">
            <a:extLst>
              <a:ext uri="{FF2B5EF4-FFF2-40B4-BE49-F238E27FC236}">
                <a16:creationId xmlns:a16="http://schemas.microsoft.com/office/drawing/2014/main" id="{5B98CE2F-03A0-486A-BFBE-3EAD3FCF557D}"/>
              </a:ext>
            </a:extLst>
          </p:cNvPr>
          <p:cNvSpPr>
            <a:spLocks noGrp="1"/>
          </p:cNvSpPr>
          <p:nvPr>
            <p:ph sz="half" idx="2"/>
          </p:nvPr>
        </p:nvSpPr>
        <p:spPr>
          <a:xfrm>
            <a:off x="6372000" y="1584251"/>
            <a:ext cx="5220000" cy="4679749"/>
          </a:xfrm>
        </p:spPr>
        <p:txBody>
          <a:bodyPr>
            <a:normAutofit fontScale="62500" lnSpcReduction="20000"/>
          </a:bodyPr>
          <a:lstStyle/>
          <a:p>
            <a:pPr marL="0" indent="0">
              <a:buNone/>
            </a:pPr>
            <a:r>
              <a:rPr lang="en-US" sz="3300" b="1" dirty="0"/>
              <a:t>Consent to work as an authorized representative of a Slovenian legal entity</a:t>
            </a:r>
          </a:p>
          <a:p>
            <a:pPr>
              <a:lnSpc>
                <a:spcPct val="120000"/>
              </a:lnSpc>
              <a:buFont typeface="Arial" panose="020B0604020202020204" pitchFamily="34" charset="0"/>
              <a:buChar char="•"/>
            </a:pPr>
            <a:endParaRPr lang="en-US" sz="2000" dirty="0"/>
          </a:p>
          <a:p>
            <a:pPr>
              <a:lnSpc>
                <a:spcPct val="120000"/>
              </a:lnSpc>
              <a:buFont typeface="Arial" panose="020B0604020202020204" pitchFamily="34" charset="0"/>
              <a:buChar char="•"/>
            </a:pPr>
            <a:r>
              <a:rPr lang="en-US" sz="2000" dirty="0"/>
              <a:t>The Employer </a:t>
            </a:r>
            <a:r>
              <a:rPr lang="en-US" sz="2000" b="1" dirty="0"/>
              <a:t>employs at least one person on full-time basis </a:t>
            </a:r>
            <a:r>
              <a:rPr lang="en-US" sz="2000" dirty="0"/>
              <a:t>and paid compulsory social contributions in the period of at least six months before the application is submitted;</a:t>
            </a:r>
          </a:p>
          <a:p>
            <a:pPr>
              <a:lnSpc>
                <a:spcPct val="120000"/>
              </a:lnSpc>
              <a:buFont typeface="Arial" panose="020B0604020202020204" pitchFamily="34" charset="0"/>
              <a:buChar char="•"/>
            </a:pPr>
            <a:r>
              <a:rPr lang="en-US" sz="2000" dirty="0"/>
              <a:t>The employer had, in each of the six months preceding the application, an inflow of </a:t>
            </a:r>
            <a:r>
              <a:rPr lang="en-US" sz="2000" b="1" dirty="0"/>
              <a:t>at least EUR 10 000 </a:t>
            </a:r>
            <a:r>
              <a:rPr lang="en-US" sz="2000" dirty="0"/>
              <a:t>from the activity into a  bank account opened in Slovenia;</a:t>
            </a:r>
          </a:p>
          <a:p>
            <a:pPr>
              <a:lnSpc>
                <a:spcPct val="120000"/>
              </a:lnSpc>
              <a:buFont typeface="Arial" panose="020B0604020202020204" pitchFamily="34" charset="0"/>
              <a:buChar char="•"/>
            </a:pPr>
            <a:r>
              <a:rPr lang="en-US" sz="2000" dirty="0"/>
              <a:t>The Employer has </a:t>
            </a:r>
            <a:r>
              <a:rPr lang="en-US" sz="2000" b="1" dirty="0"/>
              <a:t>no outstanding  tax obligations</a:t>
            </a:r>
            <a:r>
              <a:rPr lang="en-US" sz="2000" dirty="0"/>
              <a:t>;</a:t>
            </a:r>
          </a:p>
          <a:p>
            <a:pPr>
              <a:lnSpc>
                <a:spcPct val="120000"/>
              </a:lnSpc>
              <a:buFont typeface="Arial" panose="020B0604020202020204" pitchFamily="34" charset="0"/>
              <a:buChar char="•"/>
            </a:pPr>
            <a:r>
              <a:rPr lang="en-US" sz="2000" b="1" dirty="0"/>
              <a:t>Entry info the court/ business register</a:t>
            </a:r>
            <a:r>
              <a:rPr lang="en-US" sz="2000" dirty="0"/>
              <a:t>; </a:t>
            </a:r>
          </a:p>
          <a:p>
            <a:pPr>
              <a:lnSpc>
                <a:spcPct val="120000"/>
              </a:lnSpc>
              <a:buFont typeface="Arial" panose="020B0604020202020204" pitchFamily="34" charset="0"/>
              <a:buChar char="•"/>
            </a:pPr>
            <a:r>
              <a:rPr lang="en-US" sz="2000" dirty="0"/>
              <a:t>An </a:t>
            </a:r>
            <a:r>
              <a:rPr lang="en-US" sz="2000" b="1" dirty="0"/>
              <a:t>employment contract </a:t>
            </a:r>
            <a:r>
              <a:rPr lang="en-US" sz="2000" dirty="0"/>
              <a:t>or a civil law contract on management activity has been signed</a:t>
            </a:r>
          </a:p>
          <a:p>
            <a:pPr>
              <a:lnSpc>
                <a:spcPct val="120000"/>
              </a:lnSpc>
              <a:buFont typeface="Arial" panose="020B0604020202020204" pitchFamily="34" charset="0"/>
              <a:buChar char="•"/>
            </a:pPr>
            <a:r>
              <a:rPr lang="en-US" sz="2000" dirty="0"/>
              <a:t>the </a:t>
            </a:r>
            <a:r>
              <a:rPr lang="en-US" sz="2000" b="1" dirty="0"/>
              <a:t>annual quota of consents </a:t>
            </a:r>
            <a:r>
              <a:rPr lang="en-US" sz="2000" dirty="0"/>
              <a:t>to the single permit, which may be set by the Slovenian government to limit the number of foreigners on the </a:t>
            </a:r>
            <a:r>
              <a:rPr lang="en-US" sz="2000" dirty="0" err="1"/>
              <a:t>labour</a:t>
            </a:r>
            <a:r>
              <a:rPr lang="en-US" sz="2000" dirty="0"/>
              <a:t> market, has not yet been used.</a:t>
            </a:r>
          </a:p>
        </p:txBody>
      </p:sp>
      <p:sp>
        <p:nvSpPr>
          <p:cNvPr id="5" name="Footer Placeholder 4">
            <a:extLst>
              <a:ext uri="{FF2B5EF4-FFF2-40B4-BE49-F238E27FC236}">
                <a16:creationId xmlns:a16="http://schemas.microsoft.com/office/drawing/2014/main" id="{F7368BB8-CE59-4E1E-97B6-578C14CC2728}"/>
              </a:ext>
            </a:extLst>
          </p:cNvPr>
          <p:cNvSpPr>
            <a:spLocks noGrp="1"/>
          </p:cNvSpPr>
          <p:nvPr>
            <p:ph type="ftr" sz="quarter" idx="11"/>
          </p:nvPr>
        </p:nvSpPr>
        <p:spPr/>
        <p:txBody>
          <a:bodyPr/>
          <a:lstStyle/>
          <a:p>
            <a:r>
              <a:rPr lang="en-GB"/>
              <a:t>CMS example slides | July 2021</a:t>
            </a:r>
            <a:endParaRPr lang="de-DE" dirty="0"/>
          </a:p>
        </p:txBody>
      </p:sp>
      <p:sp>
        <p:nvSpPr>
          <p:cNvPr id="6" name="Slide Number Placeholder 5">
            <a:extLst>
              <a:ext uri="{FF2B5EF4-FFF2-40B4-BE49-F238E27FC236}">
                <a16:creationId xmlns:a16="http://schemas.microsoft.com/office/drawing/2014/main" id="{FC46841F-8F56-4562-A87F-66AF2068FA1C}"/>
              </a:ext>
            </a:extLst>
          </p:cNvPr>
          <p:cNvSpPr>
            <a:spLocks noGrp="1"/>
          </p:cNvSpPr>
          <p:nvPr>
            <p:ph type="sldNum" sz="quarter" idx="12"/>
          </p:nvPr>
        </p:nvSpPr>
        <p:spPr/>
        <p:txBody>
          <a:bodyPr/>
          <a:lstStyle/>
          <a:p>
            <a:fld id="{586824BF-3B93-454D-8CFC-2835FAC2A0AB}" type="slidenum">
              <a:rPr lang="de-DE" smtClean="0"/>
              <a:t>16</a:t>
            </a:fld>
            <a:endParaRPr lang="de-DE"/>
          </a:p>
        </p:txBody>
      </p:sp>
      <p:sp>
        <p:nvSpPr>
          <p:cNvPr id="7" name="Date Placeholder 6">
            <a:extLst>
              <a:ext uri="{FF2B5EF4-FFF2-40B4-BE49-F238E27FC236}">
                <a16:creationId xmlns:a16="http://schemas.microsoft.com/office/drawing/2014/main" id="{120CAE32-B735-43C5-A273-71A8BC9269D9}"/>
              </a:ext>
            </a:extLst>
          </p:cNvPr>
          <p:cNvSpPr>
            <a:spLocks noGrp="1"/>
          </p:cNvSpPr>
          <p:nvPr>
            <p:ph type="dt" sz="half" idx="13"/>
          </p:nvPr>
        </p:nvSpPr>
        <p:spPr/>
        <p:txBody>
          <a:bodyPr/>
          <a:lstStyle/>
          <a:p>
            <a:r>
              <a:rPr lang="de-DE"/>
              <a:t>CMS Legal Services</a:t>
            </a:r>
            <a:endParaRPr lang="en-GB" dirty="0"/>
          </a:p>
        </p:txBody>
      </p:sp>
    </p:spTree>
    <p:extLst>
      <p:ext uri="{BB962C8B-B14F-4D97-AF65-F5344CB8AC3E}">
        <p14:creationId xmlns:p14="http://schemas.microsoft.com/office/powerpoint/2010/main" val="88919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B5047E2C-7AD4-0949-8172-385A22A267B3}"/>
              </a:ext>
            </a:extLst>
          </p:cNvPr>
          <p:cNvSpPr/>
          <p:nvPr/>
        </p:nvSpPr>
        <p:spPr>
          <a:xfrm>
            <a:off x="5856288" y="1"/>
            <a:ext cx="633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Text Placeholder 1">
            <a:extLst>
              <a:ext uri="{FF2B5EF4-FFF2-40B4-BE49-F238E27FC236}">
                <a16:creationId xmlns:a16="http://schemas.microsoft.com/office/drawing/2014/main" id="{14F8BEDD-D7C8-AE49-B059-B5EECD671184}"/>
              </a:ext>
            </a:extLst>
          </p:cNvPr>
          <p:cNvSpPr>
            <a:spLocks noGrp="1"/>
          </p:cNvSpPr>
          <p:nvPr>
            <p:ph type="body" sz="quarter" idx="10"/>
          </p:nvPr>
        </p:nvSpPr>
        <p:spPr>
          <a:xfrm>
            <a:off x="576000" y="547200"/>
            <a:ext cx="11040000" cy="720000"/>
          </a:xfrm>
        </p:spPr>
        <p:txBody>
          <a:bodyPr/>
          <a:lstStyle/>
          <a:p>
            <a:r>
              <a:rPr lang="de-DE" dirty="0" err="1"/>
              <a:t>Your</a:t>
            </a:r>
            <a:r>
              <a:rPr lang="de-DE" dirty="0"/>
              <a:t> CMS </a:t>
            </a:r>
            <a:r>
              <a:rPr lang="sl-SI" dirty="0" err="1"/>
              <a:t>contact</a:t>
            </a:r>
            <a:r>
              <a:rPr lang="sl-SI" dirty="0"/>
              <a:t> in </a:t>
            </a:r>
            <a:r>
              <a:rPr lang="sl-SI" dirty="0" err="1"/>
              <a:t>Slovenia</a:t>
            </a:r>
            <a:endParaRPr lang="en-GB" dirty="0"/>
          </a:p>
        </p:txBody>
      </p:sp>
      <p:pic>
        <p:nvPicPr>
          <p:cNvPr id="10" name="Picture 2">
            <a:extLst>
              <a:ext uri="{FF2B5EF4-FFF2-40B4-BE49-F238E27FC236}">
                <a16:creationId xmlns:a16="http://schemas.microsoft.com/office/drawing/2014/main" id="{A6F7DC2E-EB8D-D248-B63A-CB753CF341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7" t="11401" b="28203"/>
          <a:stretch/>
        </p:blipFill>
        <p:spPr bwMode="auto">
          <a:xfrm>
            <a:off x="587376" y="1869225"/>
            <a:ext cx="900000" cy="892173"/>
          </a:xfrm>
          <a:prstGeom prst="rect">
            <a:avLst/>
          </a:prstGeom>
          <a:noFill/>
          <a:ln w="3175">
            <a:solidFill>
              <a:srgbClr val="A6A6A6"/>
            </a:solidFill>
            <a:miter lim="800000"/>
            <a:headEnd/>
            <a:tailEnd/>
          </a:ln>
          <a:extLst>
            <a:ext uri="{909E8E84-426E-40DD-AFC4-6F175D3DCCD1}">
              <a14:hiddenFill xmlns:a14="http://schemas.microsoft.com/office/drawing/2010/main">
                <a:solidFill>
                  <a:srgbClr val="FFFFFF"/>
                </a:solidFill>
              </a14:hiddenFill>
            </a:ext>
          </a:extLst>
        </p:spPr>
      </p:pic>
      <p:sp>
        <p:nvSpPr>
          <p:cNvPr id="12" name="Text Placeholder 2">
            <a:extLst>
              <a:ext uri="{FF2B5EF4-FFF2-40B4-BE49-F238E27FC236}">
                <a16:creationId xmlns:a16="http://schemas.microsoft.com/office/drawing/2014/main" id="{48A9694F-7308-BE43-93F8-A9C3A47715BD}"/>
              </a:ext>
            </a:extLst>
          </p:cNvPr>
          <p:cNvSpPr>
            <a:spLocks noGrp="1"/>
          </p:cNvSpPr>
          <p:nvPr>
            <p:ph type="body" sz="quarter" idx="12"/>
          </p:nvPr>
        </p:nvSpPr>
        <p:spPr>
          <a:xfrm>
            <a:off x="1719050" y="1867549"/>
            <a:ext cx="1906578" cy="737315"/>
          </a:xfrm>
        </p:spPr>
        <p:txBody>
          <a:bodyPr lIns="0" tIns="0" rIns="0" bIns="0">
            <a:normAutofit/>
          </a:bodyPr>
          <a:lstStyle/>
          <a:p>
            <a:pPr lvl="0" defTabSz="457200">
              <a:lnSpc>
                <a:spcPct val="100000"/>
              </a:lnSpc>
              <a:spcBef>
                <a:spcPts val="0"/>
              </a:spcBef>
              <a:tabLst>
                <a:tab pos="177800" algn="l"/>
              </a:tabLst>
            </a:pPr>
            <a:r>
              <a:rPr lang="sl-SI" sz="800" b="1" dirty="0">
                <a:solidFill>
                  <a:prstClr val="black"/>
                </a:solidFill>
              </a:rPr>
              <a:t>Dunja Jandl</a:t>
            </a:r>
            <a:endParaRPr lang="en-GB" sz="800" b="1" dirty="0">
              <a:solidFill>
                <a:prstClr val="black"/>
              </a:solidFill>
            </a:endParaRPr>
          </a:p>
          <a:p>
            <a:pPr lvl="0" defTabSz="457200">
              <a:lnSpc>
                <a:spcPct val="100000"/>
              </a:lnSpc>
              <a:spcBef>
                <a:spcPts val="0"/>
              </a:spcBef>
              <a:tabLst>
                <a:tab pos="177800" algn="l"/>
              </a:tabLst>
            </a:pPr>
            <a:r>
              <a:rPr lang="en-GB" sz="800" dirty="0">
                <a:solidFill>
                  <a:prstClr val="black"/>
                </a:solidFill>
              </a:rPr>
              <a:t>Partner, </a:t>
            </a:r>
            <a:r>
              <a:rPr lang="sl-SI" sz="800" dirty="0" err="1">
                <a:solidFill>
                  <a:prstClr val="black"/>
                </a:solidFill>
              </a:rPr>
              <a:t>Attorney</a:t>
            </a:r>
            <a:r>
              <a:rPr lang="sl-SI" sz="800" dirty="0">
                <a:solidFill>
                  <a:prstClr val="black"/>
                </a:solidFill>
              </a:rPr>
              <a:t> at </a:t>
            </a:r>
            <a:r>
              <a:rPr lang="sl-SI" sz="800" dirty="0" err="1">
                <a:solidFill>
                  <a:prstClr val="black"/>
                </a:solidFill>
              </a:rPr>
              <a:t>law</a:t>
            </a:r>
            <a:r>
              <a:rPr lang="en-GB" sz="800" dirty="0">
                <a:solidFill>
                  <a:prstClr val="black"/>
                </a:solidFill>
              </a:rPr>
              <a:t> </a:t>
            </a:r>
          </a:p>
          <a:p>
            <a:pPr lvl="0" defTabSz="457200">
              <a:lnSpc>
                <a:spcPct val="100000"/>
              </a:lnSpc>
              <a:spcBef>
                <a:spcPts val="0"/>
              </a:spcBef>
              <a:tabLst>
                <a:tab pos="177800" algn="l"/>
              </a:tabLst>
            </a:pPr>
            <a:r>
              <a:rPr lang="en-GB" sz="800" dirty="0">
                <a:solidFill>
                  <a:schemeClr val="accent2"/>
                </a:solidFill>
              </a:rPr>
              <a:t>CMS </a:t>
            </a:r>
            <a:r>
              <a:rPr lang="sl-SI" sz="800" dirty="0">
                <a:solidFill>
                  <a:schemeClr val="accent2"/>
                </a:solidFill>
              </a:rPr>
              <a:t>Ljubljana</a:t>
            </a:r>
            <a:endParaRPr lang="en-GB" sz="800" dirty="0">
              <a:solidFill>
                <a:schemeClr val="accent2"/>
              </a:solidFill>
            </a:endParaRPr>
          </a:p>
          <a:p>
            <a:pPr lvl="0" defTabSz="457200">
              <a:lnSpc>
                <a:spcPct val="100000"/>
              </a:lnSpc>
              <a:spcBef>
                <a:spcPts val="0"/>
              </a:spcBef>
              <a:tabLst>
                <a:tab pos="177800" algn="l"/>
              </a:tabLst>
            </a:pPr>
            <a:endParaRPr lang="en-GB" sz="800" b="1" dirty="0">
              <a:solidFill>
                <a:srgbClr val="0D535F"/>
              </a:solidFill>
            </a:endParaRPr>
          </a:p>
          <a:p>
            <a:pPr lvl="0" defTabSz="457200">
              <a:lnSpc>
                <a:spcPct val="100000"/>
              </a:lnSpc>
              <a:spcBef>
                <a:spcPts val="0"/>
              </a:spcBef>
              <a:tabLst>
                <a:tab pos="177800" algn="l"/>
              </a:tabLst>
            </a:pPr>
            <a:r>
              <a:rPr lang="sl-SI" sz="800" b="1" dirty="0">
                <a:solidFill>
                  <a:schemeClr val="accent2"/>
                </a:solidFill>
              </a:rPr>
              <a:t>Real </a:t>
            </a:r>
            <a:r>
              <a:rPr lang="sl-SI" sz="800" b="1" dirty="0" err="1">
                <a:solidFill>
                  <a:schemeClr val="accent2"/>
                </a:solidFill>
              </a:rPr>
              <a:t>Estate</a:t>
            </a:r>
            <a:r>
              <a:rPr lang="sl-SI" sz="800" b="1" dirty="0">
                <a:solidFill>
                  <a:schemeClr val="accent2"/>
                </a:solidFill>
              </a:rPr>
              <a:t>, </a:t>
            </a:r>
            <a:r>
              <a:rPr lang="sl-SI" sz="800" b="1" dirty="0" err="1">
                <a:solidFill>
                  <a:schemeClr val="accent2"/>
                </a:solidFill>
              </a:rPr>
              <a:t>Energy</a:t>
            </a:r>
            <a:r>
              <a:rPr lang="sl-SI" sz="800" b="1" dirty="0">
                <a:solidFill>
                  <a:schemeClr val="accent2"/>
                </a:solidFill>
              </a:rPr>
              <a:t>. Hotel &amp; </a:t>
            </a:r>
            <a:r>
              <a:rPr lang="sl-SI" sz="800" b="1" dirty="0" err="1">
                <a:solidFill>
                  <a:schemeClr val="accent2"/>
                </a:solidFill>
              </a:rPr>
              <a:t>Leisure</a:t>
            </a:r>
            <a:endParaRPr lang="en-GB" sz="800" b="1" dirty="0">
              <a:solidFill>
                <a:schemeClr val="accent2"/>
              </a:solidFill>
            </a:endParaRPr>
          </a:p>
        </p:txBody>
      </p:sp>
      <p:sp>
        <p:nvSpPr>
          <p:cNvPr id="14" name="Text Placeholder 4">
            <a:extLst>
              <a:ext uri="{FF2B5EF4-FFF2-40B4-BE49-F238E27FC236}">
                <a16:creationId xmlns:a16="http://schemas.microsoft.com/office/drawing/2014/main" id="{672C02ED-D966-B545-B0EC-9D14909879C5}"/>
              </a:ext>
            </a:extLst>
          </p:cNvPr>
          <p:cNvSpPr txBox="1">
            <a:spLocks/>
          </p:cNvSpPr>
          <p:nvPr/>
        </p:nvSpPr>
        <p:spPr bwMode="auto">
          <a:xfrm>
            <a:off x="587376" y="2825496"/>
            <a:ext cx="5093234" cy="34371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ts val="480"/>
              </a:spcBef>
              <a:spcAft>
                <a:spcPct val="0"/>
              </a:spcAft>
              <a:buFont typeface="Symbol" pitchFamily="18" charset="2"/>
              <a:buChar char="-"/>
              <a:defRPr sz="2000" kern="1200">
                <a:solidFill>
                  <a:schemeClr val="tx1"/>
                </a:solidFill>
                <a:latin typeface="Arial" pitchFamily="34" charset="0"/>
                <a:ea typeface="Arial" panose="020B0604020202020204" pitchFamily="34" charset="0"/>
                <a:cs typeface="Arial" pitchFamily="34" charset="0"/>
              </a:defRPr>
            </a:lvl1pPr>
            <a:lvl2pPr marL="648000" indent="-284400" algn="l" rtl="0" eaLnBrk="1" fontAlgn="base" hangingPunct="1">
              <a:spcBef>
                <a:spcPts val="432"/>
              </a:spcBef>
              <a:spcAft>
                <a:spcPct val="0"/>
              </a:spcAft>
              <a:buFont typeface="Arial" pitchFamily="34" charset="0"/>
              <a:buChar char="•"/>
              <a:defRPr kern="1200">
                <a:solidFill>
                  <a:schemeClr val="tx1"/>
                </a:solidFill>
                <a:latin typeface="Arial" pitchFamily="34" charset="0"/>
                <a:ea typeface="Arial" panose="020B0604020202020204" pitchFamily="34" charset="0"/>
                <a:cs typeface="Arial" pitchFamily="34" charset="0"/>
              </a:defRPr>
            </a:lvl2pPr>
            <a:lvl3pPr marL="900000" indent="-228600" algn="l" rtl="0" eaLnBrk="1" fontAlgn="base" hangingPunct="1">
              <a:spcBef>
                <a:spcPts val="384"/>
              </a:spcBef>
              <a:spcAft>
                <a:spcPct val="0"/>
              </a:spcAft>
              <a:buFont typeface="Symbol" pitchFamily="18" charset="2"/>
              <a:buChar char="-"/>
              <a:defRPr sz="1600" kern="1200" baseline="0">
                <a:solidFill>
                  <a:schemeClr val="tx1"/>
                </a:solidFill>
                <a:latin typeface="Arial" pitchFamily="34" charset="0"/>
                <a:ea typeface="Arial" panose="020B0604020202020204" pitchFamily="34" charset="0"/>
                <a:cs typeface="Arial" pitchFamily="34" charset="0"/>
              </a:defRPr>
            </a:lvl3pPr>
            <a:lvl4pPr marL="1152000" indent="-228600" algn="l" rtl="0" eaLnBrk="1" fontAlgn="base" hangingPunct="1">
              <a:spcBef>
                <a:spcPts val="384"/>
              </a:spcBef>
              <a:spcAft>
                <a:spcPct val="0"/>
              </a:spcAft>
              <a:buFont typeface="Arial" pitchFamily="34" charset="0"/>
              <a:buChar char="•"/>
              <a:defRPr sz="1600" kern="1200" baseline="0">
                <a:solidFill>
                  <a:schemeClr val="tx1"/>
                </a:solidFill>
                <a:latin typeface="Arial" pitchFamily="34" charset="0"/>
                <a:ea typeface="Arial" panose="020B0604020202020204" pitchFamily="34" charset="0"/>
                <a:cs typeface="Arial" pitchFamily="34" charset="0"/>
              </a:defRPr>
            </a:lvl4pPr>
            <a:lvl5pPr marL="1404000" indent="-228600" algn="l" rtl="0" eaLnBrk="1" fontAlgn="base" hangingPunct="1">
              <a:spcBef>
                <a:spcPts val="384"/>
              </a:spcBef>
              <a:spcAft>
                <a:spcPct val="0"/>
              </a:spcAft>
              <a:buFont typeface="Symbol" pitchFamily="18" charset="2"/>
              <a:buChar char="-"/>
              <a:defRPr sz="1600" kern="1200">
                <a:solidFill>
                  <a:schemeClr val="tx1"/>
                </a:solidFill>
                <a:latin typeface="Arial" pitchFamily="34" charset="0"/>
                <a:ea typeface="Arial" panose="020B0604020202020204" pitchFamily="34" charset="0"/>
                <a:cs typeface="Arial" pitchFamily="34" charset="0"/>
              </a:defRPr>
            </a:lvl5pPr>
            <a:lvl6pPr marL="1656000" indent="-2304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6pPr>
            <a:lvl7pPr marL="1908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7pPr>
            <a:lvl8pPr marL="2160000" indent="-228600" algn="l" defTabSz="914400" rtl="0" eaLnBrk="1" latinLnBrk="0" hangingPunct="1">
              <a:spcBef>
                <a:spcPct val="20000"/>
              </a:spcBef>
              <a:buFont typeface="Arial" pitchFamily="34" charset="0"/>
              <a:buChar char="•"/>
              <a:defRPr sz="1600" kern="1200">
                <a:solidFill>
                  <a:schemeClr val="tx1"/>
                </a:solidFill>
                <a:latin typeface="Arial" panose="020B0604020202020204" pitchFamily="34" charset="0"/>
                <a:ea typeface="+mn-ea"/>
                <a:cs typeface="Arial" panose="020B0604020202020204" pitchFamily="34" charset="0"/>
              </a:defRPr>
            </a:lvl8pPr>
            <a:lvl9pPr marL="2412000" indent="-228600" algn="l" defTabSz="914400" rtl="0" eaLnBrk="1" latinLnBrk="0" hangingPunct="1">
              <a:spcBef>
                <a:spcPct val="20000"/>
              </a:spcBef>
              <a:buFont typeface="Symbol" panose="05050102010706020507" pitchFamily="18" charset="2"/>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spcBef>
                <a:spcPts val="0"/>
              </a:spcBef>
              <a:buNone/>
              <a:tabLst>
                <a:tab pos="177800" algn="l"/>
              </a:tabLst>
            </a:pPr>
            <a:r>
              <a:rPr lang="en-GB" sz="900" b="1" dirty="0"/>
              <a:t>T	</a:t>
            </a:r>
            <a:r>
              <a:rPr lang="en-GB" sz="900" dirty="0"/>
              <a:t>+386 1 620 5210</a:t>
            </a:r>
            <a:endParaRPr lang="sl-SI" sz="900" dirty="0"/>
          </a:p>
          <a:p>
            <a:pPr marL="0" indent="0">
              <a:spcBef>
                <a:spcPts val="0"/>
              </a:spcBef>
              <a:buNone/>
              <a:tabLst>
                <a:tab pos="177800" algn="l"/>
              </a:tabLst>
            </a:pPr>
            <a:r>
              <a:rPr lang="en-GB" sz="900" b="1" dirty="0"/>
              <a:t>E	</a:t>
            </a:r>
            <a:r>
              <a:rPr lang="en-GB" sz="900" dirty="0"/>
              <a:t>dunja.jandl@cms-rrh.com</a:t>
            </a:r>
          </a:p>
          <a:p>
            <a:pPr marL="0" indent="0">
              <a:spcBef>
                <a:spcPts val="0"/>
              </a:spcBef>
              <a:buNone/>
            </a:pPr>
            <a:endParaRPr lang="sl-SI" sz="900" b="1" dirty="0">
              <a:solidFill>
                <a:srgbClr val="0D535F"/>
              </a:solidFill>
            </a:endParaRPr>
          </a:p>
          <a:p>
            <a:pPr marL="0" indent="0">
              <a:spcBef>
                <a:spcPts val="0"/>
              </a:spcBef>
              <a:buNone/>
            </a:pPr>
            <a:endParaRPr lang="de-DE" sz="900" b="1" dirty="0">
              <a:solidFill>
                <a:srgbClr val="0D535F"/>
              </a:solidFill>
            </a:endParaRPr>
          </a:p>
          <a:p>
            <a:pPr marL="0" indent="0">
              <a:spcBef>
                <a:spcPts val="0"/>
              </a:spcBef>
              <a:buNone/>
            </a:pPr>
            <a:r>
              <a:rPr lang="en-GB" sz="900" b="1" dirty="0">
                <a:solidFill>
                  <a:schemeClr val="accent2"/>
                </a:solidFill>
              </a:rPr>
              <a:t>Expertise</a:t>
            </a:r>
            <a:r>
              <a:rPr lang="en-GB" sz="900" b="1" dirty="0">
                <a:solidFill>
                  <a:schemeClr val="accent3"/>
                </a:solidFill>
              </a:rPr>
              <a:t> </a:t>
            </a:r>
          </a:p>
          <a:p>
            <a:pPr marL="0" indent="0">
              <a:spcBef>
                <a:spcPts val="0"/>
              </a:spcBef>
              <a:spcAft>
                <a:spcPts val="600"/>
              </a:spcAft>
              <a:buNone/>
              <a:tabLst>
                <a:tab pos="177800" algn="l"/>
              </a:tabLst>
            </a:pPr>
            <a:r>
              <a:rPr lang="en-US" sz="900" dirty="0"/>
              <a:t>Dunja Jandl is a partner with CMS Slovenia and is heading the Real Estate &amp; Construction and Energy, Public Procurement and Litigation  departments of CMS Slovenia. She has over 15 years of work experience and has held senior positions in international law firms for the past six years.</a:t>
            </a:r>
          </a:p>
          <a:p>
            <a:pPr marL="0" indent="0">
              <a:spcBef>
                <a:spcPts val="0"/>
              </a:spcBef>
              <a:buNone/>
              <a:tabLst>
                <a:tab pos="177800" algn="l"/>
              </a:tabLst>
            </a:pPr>
            <a:r>
              <a:rPr lang="en-US" sz="900" dirty="0"/>
              <a:t>She heads on regular basis large-scale real estate development and transaction projects focusing on commercial and hotel &amp; leisure properties. Her vast expertise in construction, regulatory, environmental,  financing and dispute resolution aspects of such projects offers her clients indispensable support in the implementation of complex projects in Slovenia. Her additional focus are infrastructure and energy projects. Dunja has been in the recent years the lead adviser on </a:t>
            </a:r>
            <a:endParaRPr lang="sl-SI" sz="900" dirty="0"/>
          </a:p>
          <a:p>
            <a:pPr marL="0" indent="0">
              <a:spcBef>
                <a:spcPts val="0"/>
              </a:spcBef>
              <a:buNone/>
              <a:tabLst>
                <a:tab pos="177800" algn="l"/>
              </a:tabLst>
            </a:pPr>
            <a:r>
              <a:rPr lang="en-US" sz="900" dirty="0"/>
              <a:t>several large real estate development and transaction projects in Slovenia</a:t>
            </a:r>
            <a:r>
              <a:rPr lang="sl-SI" sz="900" dirty="0"/>
              <a:t>.</a:t>
            </a:r>
          </a:p>
          <a:p>
            <a:pPr marL="0" indent="0">
              <a:spcBef>
                <a:spcPts val="0"/>
              </a:spcBef>
              <a:buNone/>
              <a:tabLst>
                <a:tab pos="177800" algn="l"/>
              </a:tabLst>
            </a:pPr>
            <a:endParaRPr lang="en-GB" sz="900" dirty="0"/>
          </a:p>
          <a:p>
            <a:pPr marL="0" indent="0">
              <a:spcBef>
                <a:spcPts val="0"/>
              </a:spcBef>
              <a:buNone/>
            </a:pPr>
            <a:r>
              <a:rPr lang="en-GB" sz="900" b="1" dirty="0">
                <a:solidFill>
                  <a:schemeClr val="accent2"/>
                </a:solidFill>
              </a:rPr>
              <a:t>Languages</a:t>
            </a:r>
            <a:r>
              <a:rPr lang="en-GB" sz="900" dirty="0">
                <a:solidFill>
                  <a:schemeClr val="accent2"/>
                </a:solidFill>
              </a:rPr>
              <a:t> </a:t>
            </a:r>
          </a:p>
          <a:p>
            <a:pPr marL="0" indent="0">
              <a:spcBef>
                <a:spcPts val="0"/>
              </a:spcBef>
              <a:buNone/>
            </a:pPr>
            <a:r>
              <a:rPr lang="sl-SI" sz="900" dirty="0" err="1"/>
              <a:t>Slovenian</a:t>
            </a:r>
            <a:r>
              <a:rPr lang="sl-SI" sz="900" dirty="0"/>
              <a:t>, </a:t>
            </a:r>
            <a:r>
              <a:rPr lang="sl-SI" sz="900" dirty="0" err="1"/>
              <a:t>English</a:t>
            </a:r>
            <a:r>
              <a:rPr lang="sl-SI" sz="900" dirty="0"/>
              <a:t>, German</a:t>
            </a:r>
            <a:endParaRPr lang="en-GB" sz="900" dirty="0"/>
          </a:p>
          <a:p>
            <a:pPr marL="0" indent="0">
              <a:spcBef>
                <a:spcPts val="0"/>
              </a:spcBef>
              <a:buNone/>
            </a:pPr>
            <a:endParaRPr lang="en-GB" sz="900" b="1" dirty="0">
              <a:solidFill>
                <a:srgbClr val="0D535F"/>
              </a:solidFill>
            </a:endParaRPr>
          </a:p>
          <a:p>
            <a:pPr marL="0" indent="0">
              <a:spcBef>
                <a:spcPts val="0"/>
              </a:spcBef>
              <a:buNone/>
            </a:pPr>
            <a:r>
              <a:rPr lang="en-GB" sz="900" b="1" dirty="0">
                <a:solidFill>
                  <a:schemeClr val="accent2"/>
                </a:solidFill>
              </a:rPr>
              <a:t>Education</a:t>
            </a:r>
          </a:p>
          <a:p>
            <a:pPr marL="0" indent="0">
              <a:spcBef>
                <a:spcPts val="0"/>
              </a:spcBef>
              <a:buNone/>
            </a:pPr>
            <a:r>
              <a:rPr lang="en-US" sz="900" dirty="0"/>
              <a:t>Dunja obtained her </a:t>
            </a:r>
            <a:r>
              <a:rPr lang="en-US" sz="900" dirty="0" err="1"/>
              <a:t>LL.M.Eur</a:t>
            </a:r>
            <a:r>
              <a:rPr lang="en-US" sz="900" dirty="0"/>
              <a:t> degree from LMU Munich in 2006 and is a certified mediator.</a:t>
            </a:r>
          </a:p>
          <a:p>
            <a:pPr marL="0" indent="0">
              <a:spcBef>
                <a:spcPts val="0"/>
              </a:spcBef>
              <a:buNone/>
            </a:pPr>
            <a:endParaRPr lang="en-GB" sz="900" dirty="0"/>
          </a:p>
          <a:p>
            <a:pPr marL="0" indent="0">
              <a:spcBef>
                <a:spcPts val="0"/>
              </a:spcBef>
              <a:buNone/>
            </a:pPr>
            <a:r>
              <a:rPr lang="sl-SI" sz="900" b="1" dirty="0" err="1">
                <a:solidFill>
                  <a:schemeClr val="accent2"/>
                </a:solidFill>
              </a:rPr>
              <a:t>Rankings</a:t>
            </a:r>
            <a:r>
              <a:rPr lang="sl-SI" sz="900" b="1" dirty="0">
                <a:solidFill>
                  <a:schemeClr val="accent2"/>
                </a:solidFill>
              </a:rPr>
              <a:t> &amp; </a:t>
            </a:r>
            <a:r>
              <a:rPr lang="sl-SI" sz="900" b="1" dirty="0" err="1">
                <a:solidFill>
                  <a:schemeClr val="accent2"/>
                </a:solidFill>
              </a:rPr>
              <a:t>Quoutes</a:t>
            </a:r>
            <a:endParaRPr lang="en-GB" sz="900" b="1" dirty="0">
              <a:solidFill>
                <a:schemeClr val="accent2"/>
              </a:solidFill>
            </a:endParaRPr>
          </a:p>
          <a:p>
            <a:pPr marL="0" indent="0">
              <a:spcBef>
                <a:spcPts val="0"/>
              </a:spcBef>
              <a:buNone/>
            </a:pPr>
            <a:r>
              <a:rPr lang="en-US" sz="900" dirty="0"/>
              <a:t>Dunja Jandl „is always reliable and understands our needs.“</a:t>
            </a:r>
            <a:endParaRPr lang="sl-SI" sz="900" dirty="0"/>
          </a:p>
          <a:p>
            <a:pPr marL="0" indent="0" algn="r">
              <a:spcBef>
                <a:spcPts val="0"/>
              </a:spcBef>
              <a:spcAft>
                <a:spcPts val="600"/>
              </a:spcAft>
              <a:buNone/>
            </a:pPr>
            <a:r>
              <a:rPr lang="en-US" sz="900" i="1" dirty="0"/>
              <a:t>(Chambers &amp; Partners, Real Estate, 2021)</a:t>
            </a:r>
          </a:p>
        </p:txBody>
      </p:sp>
      <p:sp>
        <p:nvSpPr>
          <p:cNvPr id="19" name="Footer Placeholder 4">
            <a:extLst>
              <a:ext uri="{FF2B5EF4-FFF2-40B4-BE49-F238E27FC236}">
                <a16:creationId xmlns:a16="http://schemas.microsoft.com/office/drawing/2014/main" id="{E0834F8C-2AF0-B249-A352-7D9E33A1C477}"/>
              </a:ext>
            </a:extLst>
          </p:cNvPr>
          <p:cNvSpPr>
            <a:spLocks noGrp="1"/>
          </p:cNvSpPr>
          <p:nvPr>
            <p:ph type="ftr" sz="quarter" idx="3"/>
          </p:nvPr>
        </p:nvSpPr>
        <p:spPr>
          <a:xfrm>
            <a:off x="882001" y="6264000"/>
            <a:ext cx="3960000" cy="594000"/>
          </a:xfrm>
          <a:prstGeom prst="rect">
            <a:avLst/>
          </a:prstGeom>
        </p:spPr>
        <p:txBody>
          <a:bodyPr vert="horz" lIns="0" tIns="0" rIns="0" bIns="0" rtlCol="0" anchor="ctr"/>
          <a:lstStyle>
            <a:lvl1pPr algn="l">
              <a:defRPr sz="1000" b="0">
                <a:solidFill>
                  <a:schemeClr val="tx1"/>
                </a:solidFill>
                <a:latin typeface="+mj-lt"/>
                <a:ea typeface="Open Sans" panose="020B0606030504020204" pitchFamily="34" charset="0"/>
                <a:cs typeface="Open Sans" panose="020B0606030504020204" pitchFamily="34" charset="0"/>
              </a:defRPr>
            </a:lvl1pPr>
          </a:lstStyle>
          <a:p>
            <a:r>
              <a:rPr lang="en-US" dirty="0"/>
              <a:t>Slovenia – Turkey Business Club | September 2021</a:t>
            </a:r>
          </a:p>
        </p:txBody>
      </p:sp>
      <p:sp>
        <p:nvSpPr>
          <p:cNvPr id="21" name="Date Placeholder 2">
            <a:extLst>
              <a:ext uri="{FF2B5EF4-FFF2-40B4-BE49-F238E27FC236}">
                <a16:creationId xmlns:a16="http://schemas.microsoft.com/office/drawing/2014/main" id="{DB967679-AF68-E54F-B0DF-CF814A7A0098}"/>
              </a:ext>
            </a:extLst>
          </p:cNvPr>
          <p:cNvSpPr>
            <a:spLocks noGrp="1"/>
          </p:cNvSpPr>
          <p:nvPr>
            <p:ph type="dt" sz="half" idx="2"/>
          </p:nvPr>
        </p:nvSpPr>
        <p:spPr>
          <a:xfrm>
            <a:off x="8363795" y="6262688"/>
            <a:ext cx="3240000" cy="594000"/>
          </a:xfrm>
          <a:prstGeom prst="rect">
            <a:avLst/>
          </a:prstGeom>
        </p:spPr>
        <p:txBody>
          <a:bodyPr vert="horz" lIns="0" tIns="0" rIns="0" bIns="0" rtlCol="0" anchor="ctr"/>
          <a:lstStyle>
            <a:lvl1pPr algn="r">
              <a:defRPr sz="1000" b="0">
                <a:solidFill>
                  <a:schemeClr val="tx1"/>
                </a:solidFill>
              </a:defRPr>
            </a:lvl1pPr>
          </a:lstStyle>
          <a:p>
            <a:r>
              <a:rPr lang="de-DE" dirty="0">
                <a:solidFill>
                  <a:schemeClr val="bg1"/>
                </a:solidFill>
              </a:rPr>
              <a:t>CMS </a:t>
            </a:r>
            <a:r>
              <a:rPr lang="sl-SI" dirty="0" err="1">
                <a:solidFill>
                  <a:schemeClr val="bg1"/>
                </a:solidFill>
              </a:rPr>
              <a:t>Slovenia</a:t>
            </a:r>
            <a:endParaRPr lang="en-GB" dirty="0">
              <a:solidFill>
                <a:schemeClr val="bg1"/>
              </a:solidFill>
            </a:endParaRPr>
          </a:p>
        </p:txBody>
      </p:sp>
      <p:sp>
        <p:nvSpPr>
          <p:cNvPr id="2" name="Slide Number Placeholder 1">
            <a:extLst>
              <a:ext uri="{FF2B5EF4-FFF2-40B4-BE49-F238E27FC236}">
                <a16:creationId xmlns:a16="http://schemas.microsoft.com/office/drawing/2014/main" id="{B62B4962-6791-3E48-B6F5-8A05282F3758}"/>
              </a:ext>
            </a:extLst>
          </p:cNvPr>
          <p:cNvSpPr>
            <a:spLocks noGrp="1"/>
          </p:cNvSpPr>
          <p:nvPr>
            <p:ph type="sldNum" sz="quarter" idx="4"/>
          </p:nvPr>
        </p:nvSpPr>
        <p:spPr/>
        <p:txBody>
          <a:bodyPr/>
          <a:lstStyle/>
          <a:p>
            <a:fld id="{586824BF-3B93-454D-8CFC-2835FAC2A0AB}" type="slidenum">
              <a:rPr lang="de-DE" smtClean="0"/>
              <a:pPr/>
              <a:t>17</a:t>
            </a:fld>
            <a:endParaRPr lang="de-DE" dirty="0"/>
          </a:p>
        </p:txBody>
      </p:sp>
    </p:spTree>
    <p:extLst>
      <p:ext uri="{BB962C8B-B14F-4D97-AF65-F5344CB8AC3E}">
        <p14:creationId xmlns:p14="http://schemas.microsoft.com/office/powerpoint/2010/main" val="3663081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9AF5A04-490F-42E0-9690-10A72A9E09F5}"/>
              </a:ext>
            </a:extLst>
          </p:cNvPr>
          <p:cNvSpPr>
            <a:spLocks noGrp="1"/>
          </p:cNvSpPr>
          <p:nvPr>
            <p:ph type="ftr" sz="quarter" idx="3"/>
          </p:nvPr>
        </p:nvSpPr>
        <p:spPr/>
        <p:txBody>
          <a:bodyPr/>
          <a:lstStyle/>
          <a:p>
            <a:r>
              <a:rPr lang="en-US" dirty="0"/>
              <a:t>Slovenia – Turkey Business Club | September 2021</a:t>
            </a:r>
          </a:p>
        </p:txBody>
      </p:sp>
      <p:sp>
        <p:nvSpPr>
          <p:cNvPr id="3" name="Date Placeholder 2">
            <a:extLst>
              <a:ext uri="{FF2B5EF4-FFF2-40B4-BE49-F238E27FC236}">
                <a16:creationId xmlns:a16="http://schemas.microsoft.com/office/drawing/2014/main" id="{7D0D4504-61F9-47BA-96C1-720F20C29AF2}"/>
              </a:ext>
            </a:extLst>
          </p:cNvPr>
          <p:cNvSpPr>
            <a:spLocks noGrp="1"/>
          </p:cNvSpPr>
          <p:nvPr>
            <p:ph type="dt" sz="half" idx="14"/>
          </p:nvPr>
        </p:nvSpPr>
        <p:spPr/>
        <p:txBody>
          <a:bodyPr/>
          <a:lstStyle/>
          <a:p>
            <a:r>
              <a:rPr lang="de-DE" dirty="0"/>
              <a:t>CMS </a:t>
            </a:r>
            <a:r>
              <a:rPr lang="sl-SI" dirty="0" err="1"/>
              <a:t>Slovenia</a:t>
            </a:r>
            <a:endParaRPr lang="en-GB" dirty="0"/>
          </a:p>
        </p:txBody>
      </p:sp>
      <p:sp>
        <p:nvSpPr>
          <p:cNvPr id="4" name="Slide Number Placeholder 3">
            <a:extLst>
              <a:ext uri="{FF2B5EF4-FFF2-40B4-BE49-F238E27FC236}">
                <a16:creationId xmlns:a16="http://schemas.microsoft.com/office/drawing/2014/main" id="{06461513-A572-FB48-B5E0-2E6E0A125AFE}"/>
              </a:ext>
            </a:extLst>
          </p:cNvPr>
          <p:cNvSpPr>
            <a:spLocks noGrp="1"/>
          </p:cNvSpPr>
          <p:nvPr>
            <p:ph type="sldNum" sz="quarter" idx="4"/>
          </p:nvPr>
        </p:nvSpPr>
        <p:spPr/>
        <p:txBody>
          <a:bodyPr/>
          <a:lstStyle/>
          <a:p>
            <a:fld id="{586824BF-3B93-454D-8CFC-2835FAC2A0AB}" type="slidenum">
              <a:rPr lang="de-DE" smtClean="0"/>
              <a:pPr/>
              <a:t>18</a:t>
            </a:fld>
            <a:endParaRPr lang="de-DE" dirty="0"/>
          </a:p>
        </p:txBody>
      </p:sp>
    </p:spTree>
    <p:extLst>
      <p:ext uri="{BB962C8B-B14F-4D97-AF65-F5344CB8AC3E}">
        <p14:creationId xmlns:p14="http://schemas.microsoft.com/office/powerpoint/2010/main" val="3493911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C4AA23-76EC-4AFC-91A8-13B4E5A723EE}"/>
              </a:ext>
            </a:extLst>
          </p:cNvPr>
          <p:cNvSpPr>
            <a:spLocks noGrp="1"/>
          </p:cNvSpPr>
          <p:nvPr>
            <p:ph type="title"/>
          </p:nvPr>
        </p:nvSpPr>
        <p:spPr/>
        <p:txBody>
          <a:bodyPr/>
          <a:lstStyle/>
          <a:p>
            <a:r>
              <a:rPr lang="en-GB" dirty="0"/>
              <a:t>Table of contents</a:t>
            </a:r>
          </a:p>
        </p:txBody>
      </p:sp>
      <p:sp>
        <p:nvSpPr>
          <p:cNvPr id="2" name="Footer Placeholder 1">
            <a:extLst>
              <a:ext uri="{FF2B5EF4-FFF2-40B4-BE49-F238E27FC236}">
                <a16:creationId xmlns:a16="http://schemas.microsoft.com/office/drawing/2014/main" id="{9DFE3BE5-B8F7-4D7B-B5AE-816EF642AC6A}"/>
              </a:ext>
            </a:extLst>
          </p:cNvPr>
          <p:cNvSpPr>
            <a:spLocks noGrp="1"/>
          </p:cNvSpPr>
          <p:nvPr>
            <p:ph type="ftr" sz="quarter" idx="11"/>
          </p:nvPr>
        </p:nvSpPr>
        <p:spPr/>
        <p:txBody>
          <a:bodyPr/>
          <a:lstStyle/>
          <a:p>
            <a:r>
              <a:rPr lang="en-US" dirty="0"/>
              <a:t>Slovenia – Turkey Business Club | September 2021</a:t>
            </a:r>
          </a:p>
        </p:txBody>
      </p:sp>
      <p:sp>
        <p:nvSpPr>
          <p:cNvPr id="7" name="Date Placeholder 6">
            <a:extLst>
              <a:ext uri="{FF2B5EF4-FFF2-40B4-BE49-F238E27FC236}">
                <a16:creationId xmlns:a16="http://schemas.microsoft.com/office/drawing/2014/main" id="{BF757498-9796-46D2-8C49-E225449CBCA5}"/>
              </a:ext>
            </a:extLst>
          </p:cNvPr>
          <p:cNvSpPr>
            <a:spLocks noGrp="1"/>
          </p:cNvSpPr>
          <p:nvPr>
            <p:ph type="dt" sz="half" idx="2"/>
          </p:nvPr>
        </p:nvSpPr>
        <p:spPr/>
        <p:txBody>
          <a:bodyPr/>
          <a:lstStyle/>
          <a:p>
            <a:r>
              <a:rPr lang="de-DE" dirty="0"/>
              <a:t>CMS </a:t>
            </a:r>
            <a:r>
              <a:rPr lang="sl-SI" dirty="0" err="1"/>
              <a:t>Slovenia</a:t>
            </a:r>
            <a:endParaRPr lang="en-GB" dirty="0"/>
          </a:p>
        </p:txBody>
      </p:sp>
      <p:sp>
        <p:nvSpPr>
          <p:cNvPr id="12" name="Oval 11" descr="CMSLegal_Shape_Fill">
            <a:extLst>
              <a:ext uri="{FF2B5EF4-FFF2-40B4-BE49-F238E27FC236}">
                <a16:creationId xmlns:a16="http://schemas.microsoft.com/office/drawing/2014/main" id="{84DA8B3F-0D2E-4906-BF78-743DDE92600B}"/>
              </a:ext>
            </a:extLst>
          </p:cNvPr>
          <p:cNvSpPr/>
          <p:nvPr/>
        </p:nvSpPr>
        <p:spPr bwMode="auto">
          <a:xfrm>
            <a:off x="594000" y="1884103"/>
            <a:ext cx="856416" cy="856416"/>
          </a:xfrm>
          <a:prstGeom prst="ellipse">
            <a:avLst/>
          </a:prstGeom>
          <a:solidFill>
            <a:schemeClr val="accent2">
              <a:alpha val="20000"/>
            </a:schemeClr>
          </a:solidFill>
          <a:ln w="9525">
            <a:noFill/>
          </a:ln>
        </p:spPr>
        <p:txBody>
          <a:bodyPr vert="horz" wrap="square" lIns="91440" tIns="45720" rIns="91440" bIns="45720" numCol="1" rtlCol="0" anchor="ctr" anchorCtr="0" compatLnSpc="1">
            <a:prstTxWarp prst="textNoShape">
              <a:avLst/>
            </a:prstTxWarp>
          </a:bodyPr>
          <a:lstStyle/>
          <a:p>
            <a:pPr algn="ctr"/>
            <a:r>
              <a:rPr lang="en-GB" sz="3000" dirty="0">
                <a:latin typeface="Arial" panose="020B0604020202020204" pitchFamily="34" charset="0"/>
              </a:rPr>
              <a:t>01</a:t>
            </a:r>
          </a:p>
        </p:txBody>
      </p:sp>
      <p:sp>
        <p:nvSpPr>
          <p:cNvPr id="13" name="TextBox 12">
            <a:extLst>
              <a:ext uri="{FF2B5EF4-FFF2-40B4-BE49-F238E27FC236}">
                <a16:creationId xmlns:a16="http://schemas.microsoft.com/office/drawing/2014/main" id="{BE771F31-E11B-4D78-BB8D-60EDF9A1166C}"/>
              </a:ext>
            </a:extLst>
          </p:cNvPr>
          <p:cNvSpPr txBox="1"/>
          <p:nvPr/>
        </p:nvSpPr>
        <p:spPr>
          <a:xfrm>
            <a:off x="1685394" y="1884103"/>
            <a:ext cx="2918578" cy="856416"/>
          </a:xfrm>
          <a:prstGeom prst="rect">
            <a:avLst/>
          </a:prstGeom>
          <a:noFill/>
        </p:spPr>
        <p:txBody>
          <a:bodyPr wrap="square" lIns="0" tIns="0" rIns="0" bIns="0" rtlCol="0" anchor="ctr">
            <a:noAutofit/>
          </a:bodyPr>
          <a:lstStyle/>
          <a:p>
            <a:r>
              <a:rPr lang="en-US" b="1" dirty="0"/>
              <a:t>CMS your partner for investment in Slovenia </a:t>
            </a:r>
            <a:endParaRPr lang="en-GB" dirty="0"/>
          </a:p>
        </p:txBody>
      </p:sp>
      <p:sp>
        <p:nvSpPr>
          <p:cNvPr id="14" name="Oval 13" descr="CMSLegal_Shape_Fill">
            <a:extLst>
              <a:ext uri="{FF2B5EF4-FFF2-40B4-BE49-F238E27FC236}">
                <a16:creationId xmlns:a16="http://schemas.microsoft.com/office/drawing/2014/main" id="{2B1EBACD-7F42-43B6-B5D1-BDE8B9C0C9F7}"/>
              </a:ext>
            </a:extLst>
          </p:cNvPr>
          <p:cNvSpPr/>
          <p:nvPr/>
        </p:nvSpPr>
        <p:spPr bwMode="auto">
          <a:xfrm>
            <a:off x="594000" y="2928125"/>
            <a:ext cx="856416" cy="856416"/>
          </a:xfrm>
          <a:prstGeom prst="ellipse">
            <a:avLst/>
          </a:prstGeom>
          <a:solidFill>
            <a:schemeClr val="accent2">
              <a:alpha val="40000"/>
            </a:schemeClr>
          </a:solidFill>
          <a:ln w="9525">
            <a:noFill/>
          </a:ln>
        </p:spPr>
        <p:txBody>
          <a:bodyPr vert="horz" wrap="square" lIns="91440" tIns="45720" rIns="91440" bIns="45720" numCol="1" rtlCol="0" anchor="ctr" anchorCtr="0" compatLnSpc="1">
            <a:prstTxWarp prst="textNoShape">
              <a:avLst/>
            </a:prstTxWarp>
          </a:bodyPr>
          <a:lstStyle/>
          <a:p>
            <a:pPr algn="ctr"/>
            <a:r>
              <a:rPr lang="en-GB" sz="3000" dirty="0">
                <a:latin typeface="Arial" panose="020B0604020202020204" pitchFamily="34" charset="0"/>
              </a:rPr>
              <a:t>02</a:t>
            </a:r>
          </a:p>
        </p:txBody>
      </p:sp>
      <p:sp>
        <p:nvSpPr>
          <p:cNvPr id="15" name="TextBox 14">
            <a:extLst>
              <a:ext uri="{FF2B5EF4-FFF2-40B4-BE49-F238E27FC236}">
                <a16:creationId xmlns:a16="http://schemas.microsoft.com/office/drawing/2014/main" id="{81A525AD-2793-4216-8574-356EAE011052}"/>
              </a:ext>
            </a:extLst>
          </p:cNvPr>
          <p:cNvSpPr txBox="1"/>
          <p:nvPr/>
        </p:nvSpPr>
        <p:spPr>
          <a:xfrm>
            <a:off x="1685393" y="2928125"/>
            <a:ext cx="3436525" cy="856416"/>
          </a:xfrm>
          <a:prstGeom prst="rect">
            <a:avLst/>
          </a:prstGeom>
          <a:noFill/>
        </p:spPr>
        <p:txBody>
          <a:bodyPr wrap="square" lIns="0" tIns="0" rIns="0" bIns="0" rtlCol="0" anchor="ctr">
            <a:noAutofit/>
          </a:bodyPr>
          <a:lstStyle/>
          <a:p>
            <a:r>
              <a:rPr lang="en-US" b="1" dirty="0"/>
              <a:t>How to form a Ltd in Slovenia</a:t>
            </a:r>
            <a:r>
              <a:rPr lang="sl-SI" b="1" dirty="0"/>
              <a:t>?</a:t>
            </a:r>
            <a:endParaRPr lang="en-US" b="1" dirty="0"/>
          </a:p>
        </p:txBody>
      </p:sp>
      <p:sp>
        <p:nvSpPr>
          <p:cNvPr id="16" name="Oval 15" descr="CMSLegal_Shape_Fill">
            <a:extLst>
              <a:ext uri="{FF2B5EF4-FFF2-40B4-BE49-F238E27FC236}">
                <a16:creationId xmlns:a16="http://schemas.microsoft.com/office/drawing/2014/main" id="{6AED6EFC-8E71-44D7-8472-04586C09642E}"/>
              </a:ext>
            </a:extLst>
          </p:cNvPr>
          <p:cNvSpPr/>
          <p:nvPr/>
        </p:nvSpPr>
        <p:spPr bwMode="auto">
          <a:xfrm>
            <a:off x="594000" y="3972147"/>
            <a:ext cx="856416" cy="856416"/>
          </a:xfrm>
          <a:prstGeom prst="ellipse">
            <a:avLst/>
          </a:prstGeom>
          <a:solidFill>
            <a:schemeClr val="accent2">
              <a:alpha val="60000"/>
            </a:schemeClr>
          </a:solidFill>
          <a:ln w="9525">
            <a:noFill/>
          </a:ln>
        </p:spPr>
        <p:txBody>
          <a:bodyPr vert="horz" wrap="square" lIns="91440" tIns="45720" rIns="91440" bIns="45720" numCol="1" rtlCol="0" anchor="ctr" anchorCtr="0" compatLnSpc="1">
            <a:prstTxWarp prst="textNoShape">
              <a:avLst/>
            </a:prstTxWarp>
          </a:bodyPr>
          <a:lstStyle/>
          <a:p>
            <a:pPr algn="ctr"/>
            <a:r>
              <a:rPr lang="en-GB" sz="3000" dirty="0">
                <a:latin typeface="Arial" panose="020B0604020202020204" pitchFamily="34" charset="0"/>
              </a:rPr>
              <a:t>03</a:t>
            </a:r>
          </a:p>
        </p:txBody>
      </p:sp>
      <p:sp>
        <p:nvSpPr>
          <p:cNvPr id="17" name="TextBox 16">
            <a:extLst>
              <a:ext uri="{FF2B5EF4-FFF2-40B4-BE49-F238E27FC236}">
                <a16:creationId xmlns:a16="http://schemas.microsoft.com/office/drawing/2014/main" id="{3BDACEBE-37DE-41B1-A843-538BC9271B27}"/>
              </a:ext>
            </a:extLst>
          </p:cNvPr>
          <p:cNvSpPr txBox="1"/>
          <p:nvPr/>
        </p:nvSpPr>
        <p:spPr>
          <a:xfrm>
            <a:off x="1685393" y="3972147"/>
            <a:ext cx="3359792" cy="856416"/>
          </a:xfrm>
          <a:prstGeom prst="rect">
            <a:avLst/>
          </a:prstGeom>
          <a:noFill/>
        </p:spPr>
        <p:txBody>
          <a:bodyPr wrap="square" lIns="0" tIns="0" rIns="0" bIns="0" rtlCol="0" anchor="ctr">
            <a:noAutofit/>
          </a:bodyPr>
          <a:lstStyle/>
          <a:p>
            <a:r>
              <a:rPr lang="en-US" b="1" dirty="0"/>
              <a:t>Purchase of real estate in Slovenia </a:t>
            </a:r>
          </a:p>
        </p:txBody>
      </p:sp>
      <p:sp>
        <p:nvSpPr>
          <p:cNvPr id="19" name="TextBox 18">
            <a:extLst>
              <a:ext uri="{FF2B5EF4-FFF2-40B4-BE49-F238E27FC236}">
                <a16:creationId xmlns:a16="http://schemas.microsoft.com/office/drawing/2014/main" id="{A4B56109-7660-4518-8951-FCB86AD3982A}"/>
              </a:ext>
            </a:extLst>
          </p:cNvPr>
          <p:cNvSpPr txBox="1"/>
          <p:nvPr/>
        </p:nvSpPr>
        <p:spPr>
          <a:xfrm>
            <a:off x="1685393" y="5016169"/>
            <a:ext cx="3788217" cy="856416"/>
          </a:xfrm>
          <a:prstGeom prst="rect">
            <a:avLst/>
          </a:prstGeom>
          <a:noFill/>
        </p:spPr>
        <p:txBody>
          <a:bodyPr wrap="square" lIns="0" tIns="0" rIns="0" bIns="0" rtlCol="0" anchor="ctr">
            <a:noAutofit/>
          </a:bodyPr>
          <a:lstStyle/>
          <a:p>
            <a:r>
              <a:rPr lang="en-GB" b="1" dirty="0"/>
              <a:t>Overlook of the Slovenian workforce market regulation </a:t>
            </a:r>
          </a:p>
        </p:txBody>
      </p:sp>
      <p:sp>
        <p:nvSpPr>
          <p:cNvPr id="3" name="Slide Number Placeholder 2">
            <a:extLst>
              <a:ext uri="{FF2B5EF4-FFF2-40B4-BE49-F238E27FC236}">
                <a16:creationId xmlns:a16="http://schemas.microsoft.com/office/drawing/2014/main" id="{9FCC4E09-7A35-4145-8406-884B919C8016}"/>
              </a:ext>
            </a:extLst>
          </p:cNvPr>
          <p:cNvSpPr>
            <a:spLocks noGrp="1"/>
          </p:cNvSpPr>
          <p:nvPr>
            <p:ph type="sldNum" sz="quarter" idx="12"/>
          </p:nvPr>
        </p:nvSpPr>
        <p:spPr/>
        <p:txBody>
          <a:bodyPr/>
          <a:lstStyle/>
          <a:p>
            <a:fld id="{586824BF-3B93-454D-8CFC-2835FAC2A0AB}" type="slidenum">
              <a:rPr lang="de-DE" smtClean="0"/>
              <a:pPr/>
              <a:t>2</a:t>
            </a:fld>
            <a:endParaRPr lang="de-DE" dirty="0"/>
          </a:p>
        </p:txBody>
      </p:sp>
      <p:sp>
        <p:nvSpPr>
          <p:cNvPr id="20" name="Oval 19" descr="CMSLegal_Shape_Fill">
            <a:extLst>
              <a:ext uri="{FF2B5EF4-FFF2-40B4-BE49-F238E27FC236}">
                <a16:creationId xmlns:a16="http://schemas.microsoft.com/office/drawing/2014/main" id="{0BF94447-F20D-4170-ADDC-DE66EE3C8EF0}"/>
              </a:ext>
            </a:extLst>
          </p:cNvPr>
          <p:cNvSpPr/>
          <p:nvPr/>
        </p:nvSpPr>
        <p:spPr bwMode="auto">
          <a:xfrm>
            <a:off x="594000" y="5137695"/>
            <a:ext cx="856416" cy="856416"/>
          </a:xfrm>
          <a:prstGeom prst="ellipse">
            <a:avLst/>
          </a:prstGeom>
          <a:solidFill>
            <a:schemeClr val="accent2">
              <a:alpha val="80000"/>
            </a:schemeClr>
          </a:solidFill>
          <a:ln w="9525">
            <a:noFill/>
          </a:ln>
        </p:spPr>
        <p:txBody>
          <a:bodyPr vert="horz" wrap="square" lIns="91440" tIns="45720" rIns="91440" bIns="45720" numCol="1" rtlCol="0" anchor="ctr" anchorCtr="0" compatLnSpc="1">
            <a:prstTxWarp prst="textNoShape">
              <a:avLst/>
            </a:prstTxWarp>
          </a:bodyPr>
          <a:lstStyle/>
          <a:p>
            <a:pPr algn="ctr"/>
            <a:r>
              <a:rPr lang="en-GB" sz="3000" dirty="0">
                <a:latin typeface="Arial" panose="020B0604020202020204" pitchFamily="34" charset="0"/>
              </a:rPr>
              <a:t>04</a:t>
            </a:r>
          </a:p>
        </p:txBody>
      </p:sp>
    </p:spTree>
    <p:extLst>
      <p:ext uri="{BB962C8B-B14F-4D97-AF65-F5344CB8AC3E}">
        <p14:creationId xmlns:p14="http://schemas.microsoft.com/office/powerpoint/2010/main" val="3054327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C408DD-67D8-49FB-9144-47BE39C03B39}"/>
              </a:ext>
            </a:extLst>
          </p:cNvPr>
          <p:cNvSpPr>
            <a:spLocks noGrp="1"/>
          </p:cNvSpPr>
          <p:nvPr>
            <p:ph type="title"/>
          </p:nvPr>
        </p:nvSpPr>
        <p:spPr/>
        <p:txBody>
          <a:bodyPr/>
          <a:lstStyle/>
          <a:p>
            <a:r>
              <a:rPr lang="sl-SI" dirty="0"/>
              <a:t>CMS, Global Legal </a:t>
            </a:r>
            <a:r>
              <a:rPr lang="sl-SI" dirty="0" err="1"/>
              <a:t>Network</a:t>
            </a:r>
            <a:endParaRPr lang="sl-SI" dirty="0"/>
          </a:p>
        </p:txBody>
      </p:sp>
      <p:sp>
        <p:nvSpPr>
          <p:cNvPr id="4" name="Označba mesta številke diapozitiva 3">
            <a:extLst>
              <a:ext uri="{FF2B5EF4-FFF2-40B4-BE49-F238E27FC236}">
                <a16:creationId xmlns:a16="http://schemas.microsoft.com/office/drawing/2014/main" id="{8FE889A5-B4F1-42AA-8D86-244E8142E347}"/>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black"/>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dirty="0">
              <a:ln>
                <a:noFill/>
              </a:ln>
              <a:solidFill>
                <a:prstClr val="black"/>
              </a:solidFill>
              <a:effectLst/>
              <a:uLnTx/>
              <a:uFillTx/>
              <a:latin typeface="Arial"/>
              <a:ea typeface="Open Sans" panose="020B0606030504020204" pitchFamily="34" charset="0"/>
              <a:cs typeface="Open Sans" panose="020B0606030504020204" pitchFamily="34" charset="0"/>
            </a:endParaRPr>
          </a:p>
        </p:txBody>
      </p:sp>
      <p:sp>
        <p:nvSpPr>
          <p:cNvPr id="6" name="Označba mesta datuma 5">
            <a:extLst>
              <a:ext uri="{FF2B5EF4-FFF2-40B4-BE49-F238E27FC236}">
                <a16:creationId xmlns:a16="http://schemas.microsoft.com/office/drawing/2014/main" id="{58A37A9A-9EFC-4306-80BB-9CD2BE147E0B}"/>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CMS Slovenia</a:t>
            </a:r>
          </a:p>
        </p:txBody>
      </p:sp>
      <p:pic>
        <p:nvPicPr>
          <p:cNvPr id="16" name="Slika 15">
            <a:extLst>
              <a:ext uri="{FF2B5EF4-FFF2-40B4-BE49-F238E27FC236}">
                <a16:creationId xmlns:a16="http://schemas.microsoft.com/office/drawing/2014/main" id="{3A27B587-35FD-4676-ADF0-12D3CC5B310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6466" y="1668483"/>
            <a:ext cx="9416904" cy="4594205"/>
          </a:xfrm>
          <a:prstGeom prst="rect">
            <a:avLst/>
          </a:prstGeom>
        </p:spPr>
      </p:pic>
      <p:sp>
        <p:nvSpPr>
          <p:cNvPr id="8" name="Označba mesta noge 3">
            <a:extLst>
              <a:ext uri="{FF2B5EF4-FFF2-40B4-BE49-F238E27FC236}">
                <a16:creationId xmlns:a16="http://schemas.microsoft.com/office/drawing/2014/main" id="{CE14DD88-AD27-40F9-A1B7-77F44116E3E7}"/>
              </a:ext>
            </a:extLst>
          </p:cNvPr>
          <p:cNvSpPr txBox="1">
            <a:spLocks/>
          </p:cNvSpPr>
          <p:nvPr/>
        </p:nvSpPr>
        <p:spPr>
          <a:xfrm>
            <a:off x="882001" y="6264000"/>
            <a:ext cx="3960000" cy="594000"/>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mn-ea"/>
                <a:cs typeface="+mn-cs"/>
              </a:rPr>
              <a:t>Slovenia – Turkey Business Club | September 2021</a:t>
            </a:r>
          </a:p>
        </p:txBody>
      </p:sp>
    </p:spTree>
    <p:extLst>
      <p:ext uri="{BB962C8B-B14F-4D97-AF65-F5344CB8AC3E}">
        <p14:creationId xmlns:p14="http://schemas.microsoft.com/office/powerpoint/2010/main" val="54683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8">
            <a:extLst>
              <a:ext uri="{FF2B5EF4-FFF2-40B4-BE49-F238E27FC236}">
                <a16:creationId xmlns:a16="http://schemas.microsoft.com/office/drawing/2014/main" id="{1626188C-4A58-46F2-8D27-EBAAC39155A6}"/>
              </a:ext>
            </a:extLst>
          </p:cNvPr>
          <p:cNvSpPr/>
          <p:nvPr/>
        </p:nvSpPr>
        <p:spPr>
          <a:xfrm>
            <a:off x="0" y="1588"/>
            <a:ext cx="12192000" cy="68564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Date Placeholder 6">
            <a:extLst>
              <a:ext uri="{FF2B5EF4-FFF2-40B4-BE49-F238E27FC236}">
                <a16:creationId xmlns:a16="http://schemas.microsoft.com/office/drawing/2014/main" id="{BF757498-9796-46D2-8C49-E225449CBCA5}"/>
              </a:ext>
            </a:extLst>
          </p:cNvPr>
          <p:cNvSpPr>
            <a:spLocks noGrp="1"/>
          </p:cNvSpPr>
          <p:nvPr>
            <p:ph type="dt" sz="half" idx="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CMS </a:t>
            </a:r>
            <a:r>
              <a:rPr kumimoji="0" lang="sl-SI" sz="1000" b="0" i="0" u="none" strike="noStrike" kern="1200" cap="none" spc="0" normalizeH="0" baseline="0" noProof="0" dirty="0" err="1">
                <a:ln>
                  <a:noFill/>
                </a:ln>
                <a:solidFill>
                  <a:prstClr val="white"/>
                </a:solidFill>
                <a:effectLst/>
                <a:uLnTx/>
                <a:uFillTx/>
                <a:latin typeface="Arial"/>
                <a:ea typeface="+mn-ea"/>
                <a:cs typeface="+mn-cs"/>
              </a:rPr>
              <a:t>Slovenia</a:t>
            </a: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9" name="Rectangle 20">
            <a:extLst>
              <a:ext uri="{FF2B5EF4-FFF2-40B4-BE49-F238E27FC236}">
                <a16:creationId xmlns:a16="http://schemas.microsoft.com/office/drawing/2014/main" id="{652B7A8B-D2DC-49C7-BABC-6D4F8C9D9995}"/>
              </a:ext>
            </a:extLst>
          </p:cNvPr>
          <p:cNvSpPr/>
          <p:nvPr/>
        </p:nvSpPr>
        <p:spPr>
          <a:xfrm>
            <a:off x="589206" y="857393"/>
            <a:ext cx="1800000" cy="783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&gt; 8,000</a:t>
            </a:r>
          </a:p>
        </p:txBody>
      </p:sp>
      <p:sp>
        <p:nvSpPr>
          <p:cNvPr id="10" name="Rectangle 22">
            <a:extLst>
              <a:ext uri="{FF2B5EF4-FFF2-40B4-BE49-F238E27FC236}">
                <a16:creationId xmlns:a16="http://schemas.microsoft.com/office/drawing/2014/main" id="{2D289084-5F79-48DF-821C-153E1DF08EFB}"/>
              </a:ext>
            </a:extLst>
          </p:cNvPr>
          <p:cNvSpPr/>
          <p:nvPr/>
        </p:nvSpPr>
        <p:spPr>
          <a:xfrm>
            <a:off x="581300" y="523990"/>
            <a:ext cx="180000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Staff</a:t>
            </a:r>
          </a:p>
        </p:txBody>
      </p:sp>
      <p:sp>
        <p:nvSpPr>
          <p:cNvPr id="11" name="Rectangle 23">
            <a:extLst>
              <a:ext uri="{FF2B5EF4-FFF2-40B4-BE49-F238E27FC236}">
                <a16:creationId xmlns:a16="http://schemas.microsoft.com/office/drawing/2014/main" id="{8AB8B41D-3AA7-48F2-9877-C2FF6397A368}"/>
              </a:ext>
            </a:extLst>
          </p:cNvPr>
          <p:cNvSpPr/>
          <p:nvPr/>
        </p:nvSpPr>
        <p:spPr>
          <a:xfrm>
            <a:off x="2836823" y="869006"/>
            <a:ext cx="1800000" cy="7721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&gt; 5,000</a:t>
            </a:r>
          </a:p>
        </p:txBody>
      </p:sp>
      <p:sp>
        <p:nvSpPr>
          <p:cNvPr id="12" name="Rectangle 26">
            <a:extLst>
              <a:ext uri="{FF2B5EF4-FFF2-40B4-BE49-F238E27FC236}">
                <a16:creationId xmlns:a16="http://schemas.microsoft.com/office/drawing/2014/main" id="{9708099E-69AE-4A34-BD5B-3CFAA9E1B3AD}"/>
              </a:ext>
            </a:extLst>
          </p:cNvPr>
          <p:cNvSpPr/>
          <p:nvPr/>
        </p:nvSpPr>
        <p:spPr>
          <a:xfrm>
            <a:off x="2826305" y="517314"/>
            <a:ext cx="180000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Lawyers</a:t>
            </a:r>
          </a:p>
        </p:txBody>
      </p:sp>
      <p:sp>
        <p:nvSpPr>
          <p:cNvPr id="13" name="Rectangle 28">
            <a:extLst>
              <a:ext uri="{FF2B5EF4-FFF2-40B4-BE49-F238E27FC236}">
                <a16:creationId xmlns:a16="http://schemas.microsoft.com/office/drawing/2014/main" id="{21F8D228-458F-45DB-BA5C-4AC765CED828}"/>
              </a:ext>
            </a:extLst>
          </p:cNvPr>
          <p:cNvSpPr/>
          <p:nvPr/>
        </p:nvSpPr>
        <p:spPr>
          <a:xfrm>
            <a:off x="5130467" y="869005"/>
            <a:ext cx="1800000" cy="7791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&gt; 1,100</a:t>
            </a:r>
          </a:p>
        </p:txBody>
      </p:sp>
      <p:sp>
        <p:nvSpPr>
          <p:cNvPr id="14" name="Rectangle 30">
            <a:extLst>
              <a:ext uri="{FF2B5EF4-FFF2-40B4-BE49-F238E27FC236}">
                <a16:creationId xmlns:a16="http://schemas.microsoft.com/office/drawing/2014/main" id="{2028AF69-17B2-4CF4-BF40-B8A6E74C3750}"/>
              </a:ext>
            </a:extLst>
          </p:cNvPr>
          <p:cNvSpPr/>
          <p:nvPr/>
        </p:nvSpPr>
        <p:spPr>
          <a:xfrm>
            <a:off x="5122529" y="517314"/>
            <a:ext cx="1800000"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Partners</a:t>
            </a:r>
          </a:p>
        </p:txBody>
      </p:sp>
      <p:sp>
        <p:nvSpPr>
          <p:cNvPr id="15" name="Rectangle 31">
            <a:extLst>
              <a:ext uri="{FF2B5EF4-FFF2-40B4-BE49-F238E27FC236}">
                <a16:creationId xmlns:a16="http://schemas.microsoft.com/office/drawing/2014/main" id="{D1D8AD2C-ABC6-427B-885D-3703378B7297}"/>
              </a:ext>
            </a:extLst>
          </p:cNvPr>
          <p:cNvSpPr/>
          <p:nvPr/>
        </p:nvSpPr>
        <p:spPr>
          <a:xfrm>
            <a:off x="7762931" y="551859"/>
            <a:ext cx="4155102" cy="8881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19 PRACTICE AND SECTOR GROUPS WORKING ACROSS OFFICES</a:t>
            </a:r>
          </a:p>
        </p:txBody>
      </p:sp>
      <p:sp>
        <p:nvSpPr>
          <p:cNvPr id="16" name="Rechteck 18">
            <a:extLst>
              <a:ext uri="{FF2B5EF4-FFF2-40B4-BE49-F238E27FC236}">
                <a16:creationId xmlns:a16="http://schemas.microsoft.com/office/drawing/2014/main" id="{7475991C-95B5-45A3-AB9E-4C9023F35638}"/>
              </a:ext>
            </a:extLst>
          </p:cNvPr>
          <p:cNvSpPr/>
          <p:nvPr/>
        </p:nvSpPr>
        <p:spPr>
          <a:xfrm>
            <a:off x="5909201" y="1776178"/>
            <a:ext cx="5687487" cy="124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Arial"/>
              <a:ea typeface="+mn-ea"/>
              <a:cs typeface="+mn-cs"/>
            </a:endParaRPr>
          </a:p>
        </p:txBody>
      </p:sp>
      <p:sp>
        <p:nvSpPr>
          <p:cNvPr id="17" name="Rectangle 41">
            <a:extLst>
              <a:ext uri="{FF2B5EF4-FFF2-40B4-BE49-F238E27FC236}">
                <a16:creationId xmlns:a16="http://schemas.microsoft.com/office/drawing/2014/main" id="{601C47EE-3811-4B4C-AE02-69E190BDA70E}"/>
              </a:ext>
            </a:extLst>
          </p:cNvPr>
          <p:cNvSpPr/>
          <p:nvPr/>
        </p:nvSpPr>
        <p:spPr>
          <a:xfrm>
            <a:off x="6111581" y="1797761"/>
            <a:ext cx="5402811" cy="714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55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EUR 1.4</a:t>
            </a:r>
            <a:r>
              <a:rPr kumimoji="0" lang="sl-SI" sz="55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75</a:t>
            </a:r>
            <a:r>
              <a:rPr kumimoji="0" lang="en-GB" sz="55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bn</a:t>
            </a:r>
          </a:p>
        </p:txBody>
      </p:sp>
      <p:sp>
        <p:nvSpPr>
          <p:cNvPr id="18" name="Rectangle 42">
            <a:extLst>
              <a:ext uri="{FF2B5EF4-FFF2-40B4-BE49-F238E27FC236}">
                <a16:creationId xmlns:a16="http://schemas.microsoft.com/office/drawing/2014/main" id="{BB178522-0323-49F8-959D-BB8590AE1C05}"/>
              </a:ext>
            </a:extLst>
          </p:cNvPr>
          <p:cNvSpPr/>
          <p:nvPr/>
        </p:nvSpPr>
        <p:spPr>
          <a:xfrm>
            <a:off x="6150890" y="2625290"/>
            <a:ext cx="5427510" cy="378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turnover for </a:t>
            </a:r>
            <a:r>
              <a:rPr kumimoji="0" lang="sl-SI" sz="16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2020</a:t>
            </a:r>
            <a:endParaRPr kumimoji="0" lang="en-GB" sz="1600" b="0"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endParaRPr>
          </a:p>
        </p:txBody>
      </p:sp>
      <p:sp>
        <p:nvSpPr>
          <p:cNvPr id="19" name="Rectangle 43">
            <a:extLst>
              <a:ext uri="{FF2B5EF4-FFF2-40B4-BE49-F238E27FC236}">
                <a16:creationId xmlns:a16="http://schemas.microsoft.com/office/drawing/2014/main" id="{0A4A8D60-87B2-4907-9DB7-416520186D60}"/>
              </a:ext>
            </a:extLst>
          </p:cNvPr>
          <p:cNvSpPr/>
          <p:nvPr/>
        </p:nvSpPr>
        <p:spPr>
          <a:xfrm>
            <a:off x="607493" y="3141593"/>
            <a:ext cx="10996301" cy="8822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l-SI" sz="283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52</a:t>
            </a:r>
            <a:r>
              <a:rPr kumimoji="0" lang="en-GB" sz="283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NEW PARTNERS IN 20</a:t>
            </a:r>
            <a:r>
              <a:rPr kumimoji="0" lang="sl-SI" sz="283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a:t>
            </a:r>
            <a:r>
              <a:rPr kumimoji="0" lang="en-GB" sz="283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GB" sz="283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TAKING THE TOTAL TO OVER 1,100</a:t>
            </a:r>
          </a:p>
        </p:txBody>
      </p:sp>
      <p:cxnSp>
        <p:nvCxnSpPr>
          <p:cNvPr id="20" name="Gerade Verbindung 16">
            <a:extLst>
              <a:ext uri="{FF2B5EF4-FFF2-40B4-BE49-F238E27FC236}">
                <a16:creationId xmlns:a16="http://schemas.microsoft.com/office/drawing/2014/main" id="{3B83E5DA-27A1-4EF5-939F-51883DAA0A53}"/>
              </a:ext>
            </a:extLst>
          </p:cNvPr>
          <p:cNvCxnSpPr>
            <a:cxnSpLocks/>
          </p:cNvCxnSpPr>
          <p:nvPr/>
        </p:nvCxnSpPr>
        <p:spPr>
          <a:xfrm>
            <a:off x="7346698" y="587406"/>
            <a:ext cx="0" cy="88714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Gerade Verbindung 22">
            <a:extLst>
              <a:ext uri="{FF2B5EF4-FFF2-40B4-BE49-F238E27FC236}">
                <a16:creationId xmlns:a16="http://schemas.microsoft.com/office/drawing/2014/main" id="{D6D84E93-7379-495C-9D99-C73F475D8B91}"/>
              </a:ext>
            </a:extLst>
          </p:cNvPr>
          <p:cNvCxnSpPr>
            <a:cxnSpLocks/>
          </p:cNvCxnSpPr>
          <p:nvPr/>
        </p:nvCxnSpPr>
        <p:spPr>
          <a:xfrm>
            <a:off x="604734" y="1634181"/>
            <a:ext cx="1098281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Gerade Verbindung 25">
            <a:extLst>
              <a:ext uri="{FF2B5EF4-FFF2-40B4-BE49-F238E27FC236}">
                <a16:creationId xmlns:a16="http://schemas.microsoft.com/office/drawing/2014/main" id="{C4CB4BC1-4F97-4EFD-A243-261B6D8CD020}"/>
              </a:ext>
            </a:extLst>
          </p:cNvPr>
          <p:cNvCxnSpPr>
            <a:cxnSpLocks/>
          </p:cNvCxnSpPr>
          <p:nvPr/>
        </p:nvCxnSpPr>
        <p:spPr>
          <a:xfrm>
            <a:off x="598869" y="3141703"/>
            <a:ext cx="110049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Gerade Verbindung 26">
            <a:extLst>
              <a:ext uri="{FF2B5EF4-FFF2-40B4-BE49-F238E27FC236}">
                <a16:creationId xmlns:a16="http://schemas.microsoft.com/office/drawing/2014/main" id="{710CB8EA-61DA-4A71-8CCF-258F37CE6479}"/>
              </a:ext>
            </a:extLst>
          </p:cNvPr>
          <p:cNvCxnSpPr>
            <a:cxnSpLocks/>
          </p:cNvCxnSpPr>
          <p:nvPr/>
        </p:nvCxnSpPr>
        <p:spPr>
          <a:xfrm>
            <a:off x="594000" y="4025155"/>
            <a:ext cx="110026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34">
            <a:extLst>
              <a:ext uri="{FF2B5EF4-FFF2-40B4-BE49-F238E27FC236}">
                <a16:creationId xmlns:a16="http://schemas.microsoft.com/office/drawing/2014/main" id="{84878E33-CA76-4A02-BFDF-320DB272320C}"/>
              </a:ext>
            </a:extLst>
          </p:cNvPr>
          <p:cNvSpPr/>
          <p:nvPr/>
        </p:nvSpPr>
        <p:spPr>
          <a:xfrm>
            <a:off x="581300" y="1703119"/>
            <a:ext cx="3379156" cy="418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Operating in</a:t>
            </a:r>
          </a:p>
        </p:txBody>
      </p:sp>
      <p:sp>
        <p:nvSpPr>
          <p:cNvPr id="25" name="Rectangle 35">
            <a:extLst>
              <a:ext uri="{FF2B5EF4-FFF2-40B4-BE49-F238E27FC236}">
                <a16:creationId xmlns:a16="http://schemas.microsoft.com/office/drawing/2014/main" id="{53DD7BE5-7659-4EE8-8D0F-1B3B463AF355}"/>
              </a:ext>
            </a:extLst>
          </p:cNvPr>
          <p:cNvSpPr/>
          <p:nvPr/>
        </p:nvSpPr>
        <p:spPr>
          <a:xfrm>
            <a:off x="3593335" y="1685324"/>
            <a:ext cx="1903780" cy="418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7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Across</a:t>
            </a:r>
          </a:p>
        </p:txBody>
      </p:sp>
      <p:sp>
        <p:nvSpPr>
          <p:cNvPr id="26" name="Rectangle 36">
            <a:extLst>
              <a:ext uri="{FF2B5EF4-FFF2-40B4-BE49-F238E27FC236}">
                <a16:creationId xmlns:a16="http://schemas.microsoft.com/office/drawing/2014/main" id="{3DDE006D-82AC-43D8-AAA0-B04E76F6BA2F}"/>
              </a:ext>
            </a:extLst>
          </p:cNvPr>
          <p:cNvSpPr/>
          <p:nvPr/>
        </p:nvSpPr>
        <p:spPr>
          <a:xfrm>
            <a:off x="544017" y="1777665"/>
            <a:ext cx="1438486" cy="15098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7</a:t>
            </a:r>
            <a:r>
              <a:rPr kumimoji="0" lang="sl-SI" sz="10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endParaRPr kumimoji="0" lang="en-GB" sz="10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37">
            <a:extLst>
              <a:ext uri="{FF2B5EF4-FFF2-40B4-BE49-F238E27FC236}">
                <a16:creationId xmlns:a16="http://schemas.microsoft.com/office/drawing/2014/main" id="{5541AB9B-7E2F-4296-93C1-88C5B0428C13}"/>
              </a:ext>
            </a:extLst>
          </p:cNvPr>
          <p:cNvSpPr/>
          <p:nvPr/>
        </p:nvSpPr>
        <p:spPr>
          <a:xfrm rot="16200000">
            <a:off x="1347674" y="2136527"/>
            <a:ext cx="1497827" cy="418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cities</a:t>
            </a:r>
          </a:p>
        </p:txBody>
      </p:sp>
      <p:sp>
        <p:nvSpPr>
          <p:cNvPr id="28" name="Rectangle 38">
            <a:extLst>
              <a:ext uri="{FF2B5EF4-FFF2-40B4-BE49-F238E27FC236}">
                <a16:creationId xmlns:a16="http://schemas.microsoft.com/office/drawing/2014/main" id="{35CAA365-A88F-4876-A4F2-67DA14894FC1}"/>
              </a:ext>
            </a:extLst>
          </p:cNvPr>
          <p:cNvSpPr/>
          <p:nvPr/>
        </p:nvSpPr>
        <p:spPr>
          <a:xfrm>
            <a:off x="3380055" y="1777665"/>
            <a:ext cx="1438313" cy="1492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r>
              <a:rPr kumimoji="0" lang="sl-SI" sz="10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endParaRPr kumimoji="0" lang="en-GB" sz="10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ctangle 39">
            <a:extLst>
              <a:ext uri="{FF2B5EF4-FFF2-40B4-BE49-F238E27FC236}">
                <a16:creationId xmlns:a16="http://schemas.microsoft.com/office/drawing/2014/main" id="{1DA29A6A-BFA7-42BE-B459-7B375BD14B55}"/>
              </a:ext>
            </a:extLst>
          </p:cNvPr>
          <p:cNvSpPr/>
          <p:nvPr/>
        </p:nvSpPr>
        <p:spPr>
          <a:xfrm rot="16200000">
            <a:off x="4054346" y="1983644"/>
            <a:ext cx="1803592" cy="418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countries</a:t>
            </a:r>
          </a:p>
        </p:txBody>
      </p:sp>
      <p:cxnSp>
        <p:nvCxnSpPr>
          <p:cNvPr id="30" name="Gerade Verbindung 33">
            <a:extLst>
              <a:ext uri="{FF2B5EF4-FFF2-40B4-BE49-F238E27FC236}">
                <a16:creationId xmlns:a16="http://schemas.microsoft.com/office/drawing/2014/main" id="{58FDE637-2E0C-490A-91AE-FF91B13F4C05}"/>
              </a:ext>
            </a:extLst>
          </p:cNvPr>
          <p:cNvCxnSpPr>
            <a:cxnSpLocks/>
          </p:cNvCxnSpPr>
          <p:nvPr/>
        </p:nvCxnSpPr>
        <p:spPr>
          <a:xfrm>
            <a:off x="2822272" y="1752842"/>
            <a:ext cx="0" cy="126658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49">
            <a:extLst>
              <a:ext uri="{FF2B5EF4-FFF2-40B4-BE49-F238E27FC236}">
                <a16:creationId xmlns:a16="http://schemas.microsoft.com/office/drawing/2014/main" id="{D025048E-C288-4263-AFEB-E820E7F50E91}"/>
              </a:ext>
            </a:extLst>
          </p:cNvPr>
          <p:cNvSpPr/>
          <p:nvPr/>
        </p:nvSpPr>
        <p:spPr>
          <a:xfrm>
            <a:off x="985334" y="4242730"/>
            <a:ext cx="4168327" cy="616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CEE, DACH, Germany </a:t>
            </a: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r>
              <a:rPr kumimoji="0" lang="en-GB" sz="1200" b="0" i="1"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Mergermarket</a:t>
            </a: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grpSp>
        <p:nvGrpSpPr>
          <p:cNvPr id="32" name="Group 50">
            <a:extLst>
              <a:ext uri="{FF2B5EF4-FFF2-40B4-BE49-F238E27FC236}">
                <a16:creationId xmlns:a16="http://schemas.microsoft.com/office/drawing/2014/main" id="{F0B38FE9-E03A-4149-A4DA-D22ADA9CA496}"/>
              </a:ext>
            </a:extLst>
          </p:cNvPr>
          <p:cNvGrpSpPr/>
          <p:nvPr/>
        </p:nvGrpSpPr>
        <p:grpSpPr>
          <a:xfrm>
            <a:off x="617156" y="4268392"/>
            <a:ext cx="257733" cy="240744"/>
            <a:chOff x="5431462" y="4877889"/>
            <a:chExt cx="302182" cy="282262"/>
          </a:xfrm>
          <a:solidFill>
            <a:schemeClr val="bg1"/>
          </a:solidFill>
        </p:grpSpPr>
        <p:sp>
          <p:nvSpPr>
            <p:cNvPr id="33" name="Arrow: Chevron 51">
              <a:extLst>
                <a:ext uri="{FF2B5EF4-FFF2-40B4-BE49-F238E27FC236}">
                  <a16:creationId xmlns:a16="http://schemas.microsoft.com/office/drawing/2014/main" id="{CC1C69AA-BF71-4806-919A-7F80A89F843A}"/>
                </a:ext>
              </a:extLst>
            </p:cNvPr>
            <p:cNvSpPr/>
            <p:nvPr/>
          </p:nvSpPr>
          <p:spPr>
            <a:xfrm>
              <a:off x="5431462" y="4877889"/>
              <a:ext cx="166450" cy="282262"/>
            </a:xfrm>
            <a:prstGeom prst="chevron">
              <a:avLst>
                <a:gd name="adj" fmla="val 518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Arrow: Chevron 52">
              <a:extLst>
                <a:ext uri="{FF2B5EF4-FFF2-40B4-BE49-F238E27FC236}">
                  <a16:creationId xmlns:a16="http://schemas.microsoft.com/office/drawing/2014/main" id="{72B095FC-CA8E-4675-A72F-E4A1D0570A61}"/>
                </a:ext>
              </a:extLst>
            </p:cNvPr>
            <p:cNvSpPr/>
            <p:nvPr/>
          </p:nvSpPr>
          <p:spPr>
            <a:xfrm>
              <a:off x="5567194" y="4877889"/>
              <a:ext cx="166450" cy="282262"/>
            </a:xfrm>
            <a:prstGeom prst="chevron">
              <a:avLst>
                <a:gd name="adj" fmla="val 518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5" name="Rectangle 54">
            <a:extLst>
              <a:ext uri="{FF2B5EF4-FFF2-40B4-BE49-F238E27FC236}">
                <a16:creationId xmlns:a16="http://schemas.microsoft.com/office/drawing/2014/main" id="{8495A3B5-73F4-4FB2-9895-3BF31AA94F8E}"/>
              </a:ext>
            </a:extLst>
          </p:cNvPr>
          <p:cNvSpPr/>
          <p:nvPr/>
        </p:nvSpPr>
        <p:spPr>
          <a:xfrm>
            <a:off x="985334" y="5017880"/>
            <a:ext cx="2541026" cy="636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Germany, UK </a:t>
            </a: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(Thomson Reuters) </a:t>
            </a:r>
          </a:p>
        </p:txBody>
      </p:sp>
      <p:sp>
        <p:nvSpPr>
          <p:cNvPr id="36" name="Rectangle 64">
            <a:extLst>
              <a:ext uri="{FF2B5EF4-FFF2-40B4-BE49-F238E27FC236}">
                <a16:creationId xmlns:a16="http://schemas.microsoft.com/office/drawing/2014/main" id="{D7F66344-9DDA-44BF-AED9-644C3CDF0374}"/>
              </a:ext>
            </a:extLst>
          </p:cNvPr>
          <p:cNvSpPr/>
          <p:nvPr/>
        </p:nvSpPr>
        <p:spPr>
          <a:xfrm>
            <a:off x="985334" y="5791114"/>
            <a:ext cx="3295581" cy="54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Europe, Germany, UK </a:t>
            </a: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(Bloomberg) </a:t>
            </a:r>
          </a:p>
        </p:txBody>
      </p:sp>
      <p:grpSp>
        <p:nvGrpSpPr>
          <p:cNvPr id="37" name="Group 50">
            <a:extLst>
              <a:ext uri="{FF2B5EF4-FFF2-40B4-BE49-F238E27FC236}">
                <a16:creationId xmlns:a16="http://schemas.microsoft.com/office/drawing/2014/main" id="{ECBC8EE5-7009-40E0-9AA3-A4758C2C4DCF}"/>
              </a:ext>
            </a:extLst>
          </p:cNvPr>
          <p:cNvGrpSpPr/>
          <p:nvPr/>
        </p:nvGrpSpPr>
        <p:grpSpPr>
          <a:xfrm>
            <a:off x="604056" y="5046876"/>
            <a:ext cx="257733" cy="240744"/>
            <a:chOff x="5431462" y="4877889"/>
            <a:chExt cx="302182" cy="282262"/>
          </a:xfrm>
          <a:solidFill>
            <a:schemeClr val="bg1"/>
          </a:solidFill>
        </p:grpSpPr>
        <p:sp>
          <p:nvSpPr>
            <p:cNvPr id="38" name="Arrow: Chevron 51">
              <a:extLst>
                <a:ext uri="{FF2B5EF4-FFF2-40B4-BE49-F238E27FC236}">
                  <a16:creationId xmlns:a16="http://schemas.microsoft.com/office/drawing/2014/main" id="{1BCBE235-7CD0-41C0-A02D-909888516593}"/>
                </a:ext>
              </a:extLst>
            </p:cNvPr>
            <p:cNvSpPr/>
            <p:nvPr/>
          </p:nvSpPr>
          <p:spPr>
            <a:xfrm>
              <a:off x="5431462" y="4877889"/>
              <a:ext cx="166450" cy="282262"/>
            </a:xfrm>
            <a:prstGeom prst="chevron">
              <a:avLst>
                <a:gd name="adj" fmla="val 518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Arrow: Chevron 52">
              <a:extLst>
                <a:ext uri="{FF2B5EF4-FFF2-40B4-BE49-F238E27FC236}">
                  <a16:creationId xmlns:a16="http://schemas.microsoft.com/office/drawing/2014/main" id="{E2E0F6BE-8F31-4083-8B08-2E15363D13D7}"/>
                </a:ext>
              </a:extLst>
            </p:cNvPr>
            <p:cNvSpPr/>
            <p:nvPr/>
          </p:nvSpPr>
          <p:spPr>
            <a:xfrm>
              <a:off x="5567194" y="4877889"/>
              <a:ext cx="166450" cy="282262"/>
            </a:xfrm>
            <a:prstGeom prst="chevron">
              <a:avLst>
                <a:gd name="adj" fmla="val 518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0" name="Group 50">
            <a:extLst>
              <a:ext uri="{FF2B5EF4-FFF2-40B4-BE49-F238E27FC236}">
                <a16:creationId xmlns:a16="http://schemas.microsoft.com/office/drawing/2014/main" id="{862ED33A-26E4-4E09-B034-2517881A386B}"/>
              </a:ext>
            </a:extLst>
          </p:cNvPr>
          <p:cNvGrpSpPr/>
          <p:nvPr/>
        </p:nvGrpSpPr>
        <p:grpSpPr>
          <a:xfrm>
            <a:off x="617155" y="5825360"/>
            <a:ext cx="257733" cy="240744"/>
            <a:chOff x="5431462" y="4877889"/>
            <a:chExt cx="302182" cy="282262"/>
          </a:xfrm>
          <a:solidFill>
            <a:schemeClr val="bg1"/>
          </a:solidFill>
        </p:grpSpPr>
        <p:sp>
          <p:nvSpPr>
            <p:cNvPr id="41" name="Arrow: Chevron 51">
              <a:extLst>
                <a:ext uri="{FF2B5EF4-FFF2-40B4-BE49-F238E27FC236}">
                  <a16:creationId xmlns:a16="http://schemas.microsoft.com/office/drawing/2014/main" id="{66B73551-FB69-4CA4-B954-BCC4D063C8EA}"/>
                </a:ext>
              </a:extLst>
            </p:cNvPr>
            <p:cNvSpPr/>
            <p:nvPr/>
          </p:nvSpPr>
          <p:spPr>
            <a:xfrm>
              <a:off x="5431462" y="4877889"/>
              <a:ext cx="166450" cy="282262"/>
            </a:xfrm>
            <a:prstGeom prst="chevron">
              <a:avLst>
                <a:gd name="adj" fmla="val 518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Arrow: Chevron 52">
              <a:extLst>
                <a:ext uri="{FF2B5EF4-FFF2-40B4-BE49-F238E27FC236}">
                  <a16:creationId xmlns:a16="http://schemas.microsoft.com/office/drawing/2014/main" id="{0619F08B-5D8C-48EC-BA66-F6755B6F2501}"/>
                </a:ext>
              </a:extLst>
            </p:cNvPr>
            <p:cNvSpPr/>
            <p:nvPr/>
          </p:nvSpPr>
          <p:spPr>
            <a:xfrm>
              <a:off x="5567194" y="4877889"/>
              <a:ext cx="166450" cy="282262"/>
            </a:xfrm>
            <a:prstGeom prst="chevron">
              <a:avLst>
                <a:gd name="adj" fmla="val 518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3" name="Group 50">
            <a:extLst>
              <a:ext uri="{FF2B5EF4-FFF2-40B4-BE49-F238E27FC236}">
                <a16:creationId xmlns:a16="http://schemas.microsoft.com/office/drawing/2014/main" id="{B7A9AF8E-144F-4B19-8606-320A00E2D4F8}"/>
              </a:ext>
            </a:extLst>
          </p:cNvPr>
          <p:cNvGrpSpPr/>
          <p:nvPr/>
        </p:nvGrpSpPr>
        <p:grpSpPr>
          <a:xfrm>
            <a:off x="5163641" y="4268392"/>
            <a:ext cx="257733" cy="240744"/>
            <a:chOff x="5431462" y="4877889"/>
            <a:chExt cx="302182" cy="282262"/>
          </a:xfrm>
          <a:solidFill>
            <a:schemeClr val="bg1"/>
          </a:solidFill>
        </p:grpSpPr>
        <p:sp>
          <p:nvSpPr>
            <p:cNvPr id="44" name="Arrow: Chevron 51">
              <a:extLst>
                <a:ext uri="{FF2B5EF4-FFF2-40B4-BE49-F238E27FC236}">
                  <a16:creationId xmlns:a16="http://schemas.microsoft.com/office/drawing/2014/main" id="{3B8AFC9D-30FD-4F93-AD17-99E1AB528A67}"/>
                </a:ext>
              </a:extLst>
            </p:cNvPr>
            <p:cNvSpPr/>
            <p:nvPr/>
          </p:nvSpPr>
          <p:spPr>
            <a:xfrm>
              <a:off x="5431462" y="4877889"/>
              <a:ext cx="166450" cy="282262"/>
            </a:xfrm>
            <a:prstGeom prst="chevron">
              <a:avLst>
                <a:gd name="adj" fmla="val 518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Arrow: Chevron 52">
              <a:extLst>
                <a:ext uri="{FF2B5EF4-FFF2-40B4-BE49-F238E27FC236}">
                  <a16:creationId xmlns:a16="http://schemas.microsoft.com/office/drawing/2014/main" id="{6621DFAA-07AC-4B0E-8352-4099367046B5}"/>
                </a:ext>
              </a:extLst>
            </p:cNvPr>
            <p:cNvSpPr/>
            <p:nvPr/>
          </p:nvSpPr>
          <p:spPr>
            <a:xfrm>
              <a:off x="5567194" y="4877889"/>
              <a:ext cx="166450" cy="282262"/>
            </a:xfrm>
            <a:prstGeom prst="chevron">
              <a:avLst>
                <a:gd name="adj" fmla="val 5184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6" name="Rectangle 59">
            <a:extLst>
              <a:ext uri="{FF2B5EF4-FFF2-40B4-BE49-F238E27FC236}">
                <a16:creationId xmlns:a16="http://schemas.microsoft.com/office/drawing/2014/main" id="{DE7BEC76-D8B9-47A9-A170-472E8727B423}"/>
              </a:ext>
            </a:extLst>
          </p:cNvPr>
          <p:cNvSpPr/>
          <p:nvPr/>
        </p:nvSpPr>
        <p:spPr>
          <a:xfrm>
            <a:off x="5531213" y="4244779"/>
            <a:ext cx="6072581" cy="2100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Top rankings in Bloomberg, Mergermarket and </a:t>
            </a:r>
            <a:b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Thomson Reuters </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(by deal count) </a:t>
            </a:r>
          </a:p>
          <a:p>
            <a:pPr marL="0" marR="0" lvl="0" indent="0" algn="l" defTabSz="457200" rtl="0" eaLnBrk="1" fontAlgn="auto" latinLnBrk="0" hangingPunct="1">
              <a:lnSpc>
                <a:spcPct val="100000"/>
              </a:lnSpc>
              <a:spcBef>
                <a:spcPts val="0"/>
              </a:spcBef>
              <a:spcAft>
                <a:spcPts val="600"/>
              </a:spcAft>
              <a:buClrTx/>
              <a:buSzTx/>
              <a:buFontTx/>
              <a:buNone/>
              <a:tabLst/>
              <a:defRPr/>
            </a:pPr>
            <a:endParaRPr kumimoji="0" lang="en-GB" sz="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in Germany, DACH and Austria</a:t>
            </a:r>
          </a:p>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in Europe, UK, Switzerland and Benelux</a:t>
            </a:r>
          </a:p>
        </p:txBody>
      </p:sp>
      <p:sp>
        <p:nvSpPr>
          <p:cNvPr id="4" name="Slide Number Placeholder 3">
            <a:extLst>
              <a:ext uri="{FF2B5EF4-FFF2-40B4-BE49-F238E27FC236}">
                <a16:creationId xmlns:a16="http://schemas.microsoft.com/office/drawing/2014/main" id="{1F9F665E-AF40-4F37-8B97-0FA80E9E04A5}"/>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86824BF-3B93-454D-8CFC-2835FAC2A0AB}" type="slidenum">
              <a:rPr kumimoji="0" lang="de-DE" sz="1000" b="0" i="0" u="none" strike="noStrike" kern="1200" cap="none" spc="0" normalizeH="0" baseline="0" noProof="0" smtClean="0">
                <a:ln>
                  <a:noFill/>
                </a:ln>
                <a:solidFill>
                  <a:prstClr val="white"/>
                </a:solidFill>
                <a:effectLst/>
                <a:uLnTx/>
                <a:uFillTx/>
                <a:latin typeface="Arial"/>
                <a:ea typeface="Open Sans" panose="020B0606030504020204" pitchFamily="34" charset="0"/>
                <a:cs typeface="Open Sans" panose="020B0606030504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de-DE" sz="1000" b="0" i="0" u="none" strike="noStrike" kern="1200" cap="none" spc="0" normalizeH="0" baseline="0" noProof="0" dirty="0">
              <a:ln>
                <a:noFill/>
              </a:ln>
              <a:solidFill>
                <a:prstClr val="white"/>
              </a:solidFill>
              <a:effectLst/>
              <a:uLnTx/>
              <a:uFillTx/>
              <a:latin typeface="Arial"/>
              <a:ea typeface="Open Sans" panose="020B0606030504020204" pitchFamily="34" charset="0"/>
              <a:cs typeface="Open Sans" panose="020B0606030504020204" pitchFamily="34" charset="0"/>
            </a:endParaRPr>
          </a:p>
        </p:txBody>
      </p:sp>
      <p:sp>
        <p:nvSpPr>
          <p:cNvPr id="48" name="Označba mesta noge 3">
            <a:extLst>
              <a:ext uri="{FF2B5EF4-FFF2-40B4-BE49-F238E27FC236}">
                <a16:creationId xmlns:a16="http://schemas.microsoft.com/office/drawing/2014/main" id="{2BECA3CA-1706-42BB-BB0D-2BCB81963672}"/>
              </a:ext>
            </a:extLst>
          </p:cNvPr>
          <p:cNvSpPr txBox="1">
            <a:spLocks/>
          </p:cNvSpPr>
          <p:nvPr/>
        </p:nvSpPr>
        <p:spPr>
          <a:xfrm>
            <a:off x="882001" y="6264000"/>
            <a:ext cx="3960000" cy="594000"/>
          </a:xfrm>
          <a:prstGeom prst="rect">
            <a:avLst/>
          </a:prstGeom>
        </p:spPr>
        <p:txBody>
          <a:bodyPr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a:ea typeface="+mn-ea"/>
                <a:cs typeface="+mn-cs"/>
              </a:rPr>
              <a:t>Slovenia – Turkey Business Club | September 2021</a:t>
            </a:r>
          </a:p>
        </p:txBody>
      </p:sp>
    </p:spTree>
    <p:extLst>
      <p:ext uri="{BB962C8B-B14F-4D97-AF65-F5344CB8AC3E}">
        <p14:creationId xmlns:p14="http://schemas.microsoft.com/office/powerpoint/2010/main" val="168258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E14950F7-9E17-4C75-9116-4DFE8EB945D4}"/>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l="25680" t="22067" r="29202" b="1811"/>
          <a:stretch/>
        </p:blipFill>
        <p:spPr>
          <a:xfrm>
            <a:off x="0" y="0"/>
            <a:ext cx="4119937" cy="6858000"/>
          </a:xfrm>
        </p:spPr>
      </p:pic>
      <p:sp>
        <p:nvSpPr>
          <p:cNvPr id="4" name="Title 3">
            <a:extLst>
              <a:ext uri="{FF2B5EF4-FFF2-40B4-BE49-F238E27FC236}">
                <a16:creationId xmlns:a16="http://schemas.microsoft.com/office/drawing/2014/main" id="{312F5B78-D77F-4B96-943B-066F72F1EB43}"/>
              </a:ext>
            </a:extLst>
          </p:cNvPr>
          <p:cNvSpPr>
            <a:spLocks noGrp="1"/>
          </p:cNvSpPr>
          <p:nvPr>
            <p:ph type="title"/>
          </p:nvPr>
        </p:nvSpPr>
        <p:spPr>
          <a:xfrm>
            <a:off x="4713937" y="594000"/>
            <a:ext cx="6885152" cy="900000"/>
          </a:xfrm>
        </p:spPr>
        <p:txBody>
          <a:bodyPr>
            <a:normAutofit/>
          </a:bodyPr>
          <a:lstStyle/>
          <a:p>
            <a:r>
              <a:rPr lang="en-US" dirty="0"/>
              <a:t>Why CMS is perfect partner for your next investment?</a:t>
            </a:r>
          </a:p>
        </p:txBody>
      </p:sp>
      <p:sp>
        <p:nvSpPr>
          <p:cNvPr id="8" name="Text Placeholder 7">
            <a:extLst>
              <a:ext uri="{FF2B5EF4-FFF2-40B4-BE49-F238E27FC236}">
                <a16:creationId xmlns:a16="http://schemas.microsoft.com/office/drawing/2014/main" id="{B1BC5934-E1D3-402E-9BB7-1ECD2D30E30C}"/>
              </a:ext>
            </a:extLst>
          </p:cNvPr>
          <p:cNvSpPr>
            <a:spLocks noGrp="1"/>
          </p:cNvSpPr>
          <p:nvPr>
            <p:ph type="body" sz="quarter" idx="14"/>
          </p:nvPr>
        </p:nvSpPr>
        <p:spPr>
          <a:xfrm>
            <a:off x="4713937" y="1800000"/>
            <a:ext cx="6885152" cy="4464000"/>
          </a:xfrm>
        </p:spPr>
        <p:txBody>
          <a:bodyPr>
            <a:noAutofit/>
          </a:bodyPr>
          <a:lstStyle/>
          <a:p>
            <a:pPr>
              <a:lnSpc>
                <a:spcPts val="1800"/>
              </a:lnSpc>
              <a:spcBef>
                <a:spcPts val="600"/>
              </a:spcBef>
            </a:pPr>
            <a:r>
              <a:rPr lang="en-GB" sz="1600" dirty="0"/>
              <a:t>One-stop-shop support for smooth running of very complex business projects.</a:t>
            </a:r>
          </a:p>
          <a:p>
            <a:pPr>
              <a:lnSpc>
                <a:spcPts val="1800"/>
              </a:lnSpc>
              <a:spcBef>
                <a:spcPts val="600"/>
              </a:spcBef>
            </a:pPr>
            <a:r>
              <a:rPr lang="en-GB" sz="1600" dirty="0"/>
              <a:t>International experience with big-scale as well as small</a:t>
            </a:r>
            <a:r>
              <a:rPr lang="sl-SI" sz="1600" dirty="0"/>
              <a:t>-scale </a:t>
            </a:r>
            <a:r>
              <a:rPr lang="en-GB" sz="1600" dirty="0"/>
              <a:t>investments in 44 jurisdictions across the world.</a:t>
            </a:r>
            <a:endParaRPr lang="sl-SI" sz="1600" dirty="0"/>
          </a:p>
          <a:p>
            <a:pPr>
              <a:lnSpc>
                <a:spcPts val="1800"/>
              </a:lnSpc>
              <a:spcBef>
                <a:spcPts val="600"/>
              </a:spcBef>
            </a:pPr>
            <a:r>
              <a:rPr lang="en-GB" sz="1600" dirty="0"/>
              <a:t>CMS has its office also in Turkey, which means that there will always be someone who speaks your language at your hand</a:t>
            </a:r>
            <a:r>
              <a:rPr lang="sl-SI" sz="1600" dirty="0"/>
              <a:t>.</a:t>
            </a:r>
          </a:p>
          <a:p>
            <a:pPr>
              <a:lnSpc>
                <a:spcPts val="1800"/>
              </a:lnSpc>
              <a:spcBef>
                <a:spcPts val="600"/>
              </a:spcBef>
            </a:pPr>
            <a:r>
              <a:rPr lang="sl-SI" sz="1600" dirty="0" err="1"/>
              <a:t>We</a:t>
            </a:r>
            <a:r>
              <a:rPr lang="sl-SI" sz="1600" dirty="0"/>
              <a:t> </a:t>
            </a:r>
            <a:r>
              <a:rPr lang="en-US" sz="1600" dirty="0"/>
              <a:t>have proven our ability to blend international legal advice with the in-depth local knowledge</a:t>
            </a:r>
            <a:r>
              <a:rPr lang="sl-SI" sz="1600" dirty="0"/>
              <a:t> </a:t>
            </a:r>
            <a:r>
              <a:rPr lang="sl-SI" sz="1600" dirty="0" err="1"/>
              <a:t>which</a:t>
            </a:r>
            <a:r>
              <a:rPr lang="sl-SI" sz="1600" dirty="0"/>
              <a:t> is a </a:t>
            </a:r>
            <a:r>
              <a:rPr lang="sl-SI" sz="1600" dirty="0" err="1"/>
              <a:t>definate</a:t>
            </a:r>
            <a:r>
              <a:rPr lang="sl-SI" sz="1600" dirty="0"/>
              <a:t> </a:t>
            </a:r>
            <a:r>
              <a:rPr lang="sl-SI" sz="1600" dirty="0" err="1"/>
              <a:t>added</a:t>
            </a:r>
            <a:r>
              <a:rPr lang="sl-SI" sz="1600" dirty="0"/>
              <a:t> </a:t>
            </a:r>
            <a:r>
              <a:rPr lang="sl-SI" sz="1600" dirty="0" err="1"/>
              <a:t>value</a:t>
            </a:r>
            <a:r>
              <a:rPr lang="sl-SI" sz="1600" dirty="0"/>
              <a:t> in </a:t>
            </a:r>
            <a:r>
              <a:rPr lang="sl-SI" sz="1600" dirty="0" err="1"/>
              <a:t>cross-border</a:t>
            </a:r>
            <a:r>
              <a:rPr lang="sl-SI" sz="1600" dirty="0"/>
              <a:t> </a:t>
            </a:r>
            <a:r>
              <a:rPr lang="sl-SI" sz="1600" dirty="0" err="1"/>
              <a:t>projects</a:t>
            </a:r>
            <a:r>
              <a:rPr lang="sl-SI" sz="1600" dirty="0"/>
              <a:t>.</a:t>
            </a:r>
          </a:p>
          <a:p>
            <a:pPr>
              <a:lnSpc>
                <a:spcPts val="1800"/>
              </a:lnSpc>
              <a:spcBef>
                <a:spcPts val="600"/>
              </a:spcBef>
            </a:pPr>
            <a:r>
              <a:rPr lang="sl-SI" sz="1600" dirty="0" err="1"/>
              <a:t>You</a:t>
            </a:r>
            <a:r>
              <a:rPr lang="sl-SI" sz="1600" dirty="0"/>
              <a:t> </a:t>
            </a:r>
            <a:r>
              <a:rPr lang="sl-SI" sz="1600" dirty="0" err="1"/>
              <a:t>can</a:t>
            </a:r>
            <a:r>
              <a:rPr lang="sl-SI" sz="1600" dirty="0"/>
              <a:t> </a:t>
            </a:r>
            <a:r>
              <a:rPr lang="sl-SI" sz="1600" dirty="0" err="1"/>
              <a:t>rest</a:t>
            </a:r>
            <a:r>
              <a:rPr lang="sl-SI" sz="1600" dirty="0"/>
              <a:t> </a:t>
            </a:r>
            <a:r>
              <a:rPr lang="sl-SI" sz="1600" dirty="0" err="1"/>
              <a:t>assured</a:t>
            </a:r>
            <a:r>
              <a:rPr lang="sl-SI" sz="1600" dirty="0"/>
              <a:t> </a:t>
            </a:r>
            <a:r>
              <a:rPr lang="sl-SI" sz="1600" dirty="0" err="1"/>
              <a:t>that</a:t>
            </a:r>
            <a:r>
              <a:rPr lang="sl-SI" sz="1600" dirty="0"/>
              <a:t> t</a:t>
            </a:r>
            <a:r>
              <a:rPr lang="en-US" sz="1600" dirty="0"/>
              <a:t>he advice we provide is pragmatic and solution-oriented</a:t>
            </a:r>
            <a:r>
              <a:rPr lang="sl-SI" sz="1600" dirty="0"/>
              <a:t>.</a:t>
            </a:r>
            <a:endParaRPr lang="en-GB" sz="1600" dirty="0"/>
          </a:p>
          <a:p>
            <a:pPr>
              <a:lnSpc>
                <a:spcPts val="1800"/>
              </a:lnSpc>
              <a:spcBef>
                <a:spcPts val="600"/>
              </a:spcBef>
            </a:pPr>
            <a:r>
              <a:rPr lang="en-GB" sz="1600" dirty="0"/>
              <a:t>In addition to legal advisory, we also cover tax aspects to investment projects.</a:t>
            </a:r>
          </a:p>
          <a:p>
            <a:pPr>
              <a:lnSpc>
                <a:spcPts val="1800"/>
              </a:lnSpc>
              <a:spcBef>
                <a:spcPts val="600"/>
              </a:spcBef>
            </a:pPr>
            <a:r>
              <a:rPr lang="en-US" sz="1600" dirty="0"/>
              <a:t>Our Client come from different industry sectors: </a:t>
            </a:r>
            <a:r>
              <a:rPr lang="sl-SI" sz="1600" dirty="0" err="1"/>
              <a:t>Automotive</a:t>
            </a:r>
            <a:r>
              <a:rPr lang="sl-SI" sz="1600" dirty="0"/>
              <a:t>, Pharma, </a:t>
            </a:r>
            <a:r>
              <a:rPr lang="sl-SI" sz="1600" dirty="0" err="1"/>
              <a:t>Chemical</a:t>
            </a:r>
            <a:r>
              <a:rPr lang="sl-SI" sz="1600" dirty="0"/>
              <a:t>, IT, </a:t>
            </a:r>
            <a:r>
              <a:rPr lang="sl-SI" sz="1600" dirty="0" err="1"/>
              <a:t>Energy</a:t>
            </a:r>
            <a:r>
              <a:rPr lang="sl-SI" sz="1600" dirty="0"/>
              <a:t>, Transport &amp; </a:t>
            </a:r>
            <a:r>
              <a:rPr lang="sl-SI" sz="1600" dirty="0" err="1"/>
              <a:t>Logistics</a:t>
            </a:r>
            <a:r>
              <a:rPr lang="sl-SI" sz="1600" dirty="0"/>
              <a:t>, </a:t>
            </a:r>
            <a:r>
              <a:rPr lang="sl-SI" sz="1600" dirty="0" err="1"/>
              <a:t>Retail</a:t>
            </a:r>
            <a:r>
              <a:rPr lang="sl-SI" sz="1600" dirty="0"/>
              <a:t>, </a:t>
            </a:r>
            <a:r>
              <a:rPr lang="sl-SI" sz="1600" dirty="0" err="1"/>
              <a:t>Construction</a:t>
            </a:r>
            <a:r>
              <a:rPr lang="sl-SI" sz="1600" dirty="0"/>
              <a:t>, </a:t>
            </a:r>
            <a:r>
              <a:rPr lang="sl-SI" sz="1600" dirty="0" err="1"/>
              <a:t>Food</a:t>
            </a:r>
            <a:r>
              <a:rPr lang="sl-SI" sz="1600" dirty="0"/>
              <a:t> &amp; </a:t>
            </a:r>
            <a:r>
              <a:rPr lang="sl-SI" sz="1600" dirty="0" err="1"/>
              <a:t>Beverage</a:t>
            </a:r>
            <a:r>
              <a:rPr lang="sl-SI" sz="1600" dirty="0"/>
              <a:t>,</a:t>
            </a:r>
            <a:r>
              <a:rPr lang="en-US" sz="1600" dirty="0"/>
              <a:t> Financial and Insurance industry…</a:t>
            </a:r>
            <a:endParaRPr lang="en-GB" sz="1400" dirty="0"/>
          </a:p>
          <a:p>
            <a:pPr>
              <a:lnSpc>
                <a:spcPts val="1600"/>
              </a:lnSpc>
              <a:spcBef>
                <a:spcPts val="600"/>
              </a:spcBef>
            </a:pPr>
            <a:endParaRPr lang="sl-SI" sz="1400" dirty="0">
              <a:highlight>
                <a:srgbClr val="FFFF00"/>
              </a:highlight>
            </a:endParaRPr>
          </a:p>
          <a:p>
            <a:pPr>
              <a:lnSpc>
                <a:spcPts val="1600"/>
              </a:lnSpc>
              <a:spcBef>
                <a:spcPts val="600"/>
              </a:spcBef>
            </a:pPr>
            <a:endParaRPr lang="sl-SI" sz="1400" dirty="0"/>
          </a:p>
        </p:txBody>
      </p:sp>
      <p:sp>
        <p:nvSpPr>
          <p:cNvPr id="2" name="Footer Placeholder 1">
            <a:extLst>
              <a:ext uri="{FF2B5EF4-FFF2-40B4-BE49-F238E27FC236}">
                <a16:creationId xmlns:a16="http://schemas.microsoft.com/office/drawing/2014/main" id="{9DFE3BE5-B8F7-4D7B-B5AE-816EF642AC6A}"/>
              </a:ext>
            </a:extLst>
          </p:cNvPr>
          <p:cNvSpPr>
            <a:spLocks noGrp="1"/>
          </p:cNvSpPr>
          <p:nvPr>
            <p:ph type="ftr" sz="quarter" idx="11"/>
          </p:nvPr>
        </p:nvSpPr>
        <p:spPr/>
        <p:txBody>
          <a:bodyPr/>
          <a:lstStyle/>
          <a:p>
            <a:r>
              <a:rPr lang="en-US" dirty="0"/>
              <a:t>Slovenia – Turkey Business Club | September 2021</a:t>
            </a:r>
          </a:p>
        </p:txBody>
      </p:sp>
      <p:sp>
        <p:nvSpPr>
          <p:cNvPr id="7" name="Date Placeholder 6">
            <a:extLst>
              <a:ext uri="{FF2B5EF4-FFF2-40B4-BE49-F238E27FC236}">
                <a16:creationId xmlns:a16="http://schemas.microsoft.com/office/drawing/2014/main" id="{BF757498-9796-46D2-8C49-E225449CBCA5}"/>
              </a:ext>
            </a:extLst>
          </p:cNvPr>
          <p:cNvSpPr>
            <a:spLocks noGrp="1"/>
          </p:cNvSpPr>
          <p:nvPr>
            <p:ph type="dt" sz="half" idx="2"/>
          </p:nvPr>
        </p:nvSpPr>
        <p:spPr/>
        <p:txBody>
          <a:bodyPr/>
          <a:lstStyle/>
          <a:p>
            <a:r>
              <a:rPr lang="de-DE" dirty="0"/>
              <a:t>CMS </a:t>
            </a:r>
            <a:r>
              <a:rPr lang="sl-SI" dirty="0" err="1"/>
              <a:t>Slovenia</a:t>
            </a:r>
            <a:endParaRPr lang="en-GB" dirty="0"/>
          </a:p>
        </p:txBody>
      </p:sp>
      <p:sp>
        <p:nvSpPr>
          <p:cNvPr id="3" name="Slide Number Placeholder 2">
            <a:extLst>
              <a:ext uri="{FF2B5EF4-FFF2-40B4-BE49-F238E27FC236}">
                <a16:creationId xmlns:a16="http://schemas.microsoft.com/office/drawing/2014/main" id="{873D9DAA-FC64-1D4A-B0B2-DEEB08EFC267}"/>
              </a:ext>
            </a:extLst>
          </p:cNvPr>
          <p:cNvSpPr>
            <a:spLocks noGrp="1"/>
          </p:cNvSpPr>
          <p:nvPr>
            <p:ph type="sldNum" sz="quarter" idx="12"/>
          </p:nvPr>
        </p:nvSpPr>
        <p:spPr/>
        <p:txBody>
          <a:bodyPr/>
          <a:lstStyle/>
          <a:p>
            <a:fld id="{586824BF-3B93-454D-8CFC-2835FAC2A0AB}" type="slidenum">
              <a:rPr lang="de-DE" smtClean="0"/>
              <a:pPr/>
              <a:t>5</a:t>
            </a:fld>
            <a:endParaRPr lang="de-DE" dirty="0"/>
          </a:p>
        </p:txBody>
      </p:sp>
    </p:spTree>
    <p:extLst>
      <p:ext uri="{BB962C8B-B14F-4D97-AF65-F5344CB8AC3E}">
        <p14:creationId xmlns:p14="http://schemas.microsoft.com/office/powerpoint/2010/main" val="294269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317745-AF19-4CC5-9192-CC59B051178E}"/>
              </a:ext>
            </a:extLst>
          </p:cNvPr>
          <p:cNvSpPr>
            <a:spLocks noGrp="1"/>
          </p:cNvSpPr>
          <p:nvPr>
            <p:ph type="body" sz="half" idx="2"/>
          </p:nvPr>
        </p:nvSpPr>
        <p:spPr/>
        <p:txBody>
          <a:bodyPr/>
          <a:lstStyle/>
          <a:p>
            <a:r>
              <a:rPr lang="sl-SI" dirty="0"/>
              <a:t>How to form a L</a:t>
            </a:r>
            <a:r>
              <a:rPr lang="en-US" dirty="0"/>
              <a:t>LC </a:t>
            </a:r>
            <a:r>
              <a:rPr lang="sl-SI" dirty="0"/>
              <a:t>in </a:t>
            </a:r>
            <a:r>
              <a:rPr lang="sl-SI" dirty="0" err="1"/>
              <a:t>Slovenia</a:t>
            </a:r>
            <a:r>
              <a:rPr lang="sl-SI" dirty="0"/>
              <a:t>?</a:t>
            </a:r>
          </a:p>
        </p:txBody>
      </p:sp>
      <p:sp>
        <p:nvSpPr>
          <p:cNvPr id="3" name="Text Placeholder 2">
            <a:extLst>
              <a:ext uri="{FF2B5EF4-FFF2-40B4-BE49-F238E27FC236}">
                <a16:creationId xmlns:a16="http://schemas.microsoft.com/office/drawing/2014/main" id="{071469DD-06B3-4592-9EDA-C5DFC04975D0}"/>
              </a:ext>
            </a:extLst>
          </p:cNvPr>
          <p:cNvSpPr>
            <a:spLocks noGrp="1"/>
          </p:cNvSpPr>
          <p:nvPr>
            <p:ph type="body" sz="half" idx="13"/>
          </p:nvPr>
        </p:nvSpPr>
        <p:spPr/>
        <p:txBody>
          <a:bodyPr/>
          <a:lstStyle/>
          <a:p>
            <a:r>
              <a:rPr lang="sl-SI" dirty="0"/>
              <a:t>Short </a:t>
            </a:r>
            <a:r>
              <a:rPr lang="sl-SI" dirty="0" err="1"/>
              <a:t>overview</a:t>
            </a:r>
            <a:r>
              <a:rPr lang="sl-SI" dirty="0"/>
              <a:t> </a:t>
            </a:r>
            <a:r>
              <a:rPr lang="sl-SI" dirty="0" err="1"/>
              <a:t>of</a:t>
            </a:r>
            <a:r>
              <a:rPr lang="sl-SI" dirty="0"/>
              <a:t> </a:t>
            </a:r>
            <a:r>
              <a:rPr lang="sl-SI" dirty="0" err="1"/>
              <a:t>procedures</a:t>
            </a:r>
            <a:r>
              <a:rPr lang="sl-SI" dirty="0"/>
              <a:t> </a:t>
            </a:r>
            <a:r>
              <a:rPr lang="sl-SI" dirty="0" err="1"/>
              <a:t>and</a:t>
            </a:r>
            <a:r>
              <a:rPr lang="sl-SI" dirty="0"/>
              <a:t> </a:t>
            </a:r>
            <a:r>
              <a:rPr lang="sl-SI" dirty="0" err="1"/>
              <a:t>documents</a:t>
            </a:r>
            <a:endParaRPr lang="sl-SI" dirty="0"/>
          </a:p>
        </p:txBody>
      </p:sp>
      <p:sp>
        <p:nvSpPr>
          <p:cNvPr id="4" name="Footer Placeholder 3">
            <a:extLst>
              <a:ext uri="{FF2B5EF4-FFF2-40B4-BE49-F238E27FC236}">
                <a16:creationId xmlns:a16="http://schemas.microsoft.com/office/drawing/2014/main" id="{2DED4A36-E076-48F9-9BCB-7FE3E287C50B}"/>
              </a:ext>
            </a:extLst>
          </p:cNvPr>
          <p:cNvSpPr>
            <a:spLocks noGrp="1"/>
          </p:cNvSpPr>
          <p:nvPr>
            <p:ph type="ftr" sz="quarter" idx="3"/>
          </p:nvPr>
        </p:nvSpPr>
        <p:spPr>
          <a:xfrm>
            <a:off x="882001" y="6264000"/>
            <a:ext cx="4431750" cy="594000"/>
          </a:xfrm>
        </p:spPr>
        <p:txBody>
          <a:bodyPr/>
          <a:lstStyle/>
          <a:p>
            <a:r>
              <a:rPr lang="en-US" dirty="0"/>
              <a:t>Slovenia – Turkey Business Club | September 2021</a:t>
            </a:r>
          </a:p>
        </p:txBody>
      </p:sp>
      <p:sp>
        <p:nvSpPr>
          <p:cNvPr id="5" name="Slide Number Placeholder 4">
            <a:extLst>
              <a:ext uri="{FF2B5EF4-FFF2-40B4-BE49-F238E27FC236}">
                <a16:creationId xmlns:a16="http://schemas.microsoft.com/office/drawing/2014/main" id="{07FECB3F-EAB1-4D43-9D01-C06F90D38355}"/>
              </a:ext>
            </a:extLst>
          </p:cNvPr>
          <p:cNvSpPr>
            <a:spLocks noGrp="1"/>
          </p:cNvSpPr>
          <p:nvPr>
            <p:ph type="sldNum" sz="quarter" idx="4"/>
          </p:nvPr>
        </p:nvSpPr>
        <p:spPr/>
        <p:txBody>
          <a:bodyPr/>
          <a:lstStyle/>
          <a:p>
            <a:fld id="{586824BF-3B93-454D-8CFC-2835FAC2A0AB}" type="slidenum">
              <a:rPr lang="de-DE" smtClean="0"/>
              <a:pPr/>
              <a:t>6</a:t>
            </a:fld>
            <a:endParaRPr lang="de-DE" dirty="0"/>
          </a:p>
        </p:txBody>
      </p:sp>
      <p:sp>
        <p:nvSpPr>
          <p:cNvPr id="6" name="Date Placeholder 5">
            <a:extLst>
              <a:ext uri="{FF2B5EF4-FFF2-40B4-BE49-F238E27FC236}">
                <a16:creationId xmlns:a16="http://schemas.microsoft.com/office/drawing/2014/main" id="{B68CF544-A4C2-449C-8EF2-ACFC6CAC4331}"/>
              </a:ext>
            </a:extLst>
          </p:cNvPr>
          <p:cNvSpPr>
            <a:spLocks noGrp="1"/>
          </p:cNvSpPr>
          <p:nvPr>
            <p:ph type="dt" sz="half" idx="14"/>
          </p:nvPr>
        </p:nvSpPr>
        <p:spPr/>
        <p:txBody>
          <a:bodyPr/>
          <a:lstStyle/>
          <a:p>
            <a:r>
              <a:rPr lang="de-DE" dirty="0"/>
              <a:t>CMS </a:t>
            </a:r>
            <a:r>
              <a:rPr lang="sl-SI" dirty="0" err="1"/>
              <a:t>Slovenia</a:t>
            </a:r>
            <a:endParaRPr lang="en-GB" dirty="0"/>
          </a:p>
        </p:txBody>
      </p:sp>
    </p:spTree>
    <p:extLst>
      <p:ext uri="{BB962C8B-B14F-4D97-AF65-F5344CB8AC3E}">
        <p14:creationId xmlns:p14="http://schemas.microsoft.com/office/powerpoint/2010/main" val="67910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D0EB9F-1E43-4653-9287-FB0BE7EEDCCA}"/>
              </a:ext>
            </a:extLst>
          </p:cNvPr>
          <p:cNvSpPr>
            <a:spLocks noGrp="1"/>
          </p:cNvSpPr>
          <p:nvPr>
            <p:ph type="title"/>
          </p:nvPr>
        </p:nvSpPr>
        <p:spPr/>
        <p:txBody>
          <a:bodyPr/>
          <a:lstStyle/>
          <a:p>
            <a:r>
              <a:rPr lang="sl-SI" dirty="0"/>
              <a:t>How to form a L</a:t>
            </a:r>
            <a:r>
              <a:rPr lang="en-US" dirty="0"/>
              <a:t>LC</a:t>
            </a:r>
            <a:r>
              <a:rPr lang="sl-SI" dirty="0"/>
              <a:t> in </a:t>
            </a:r>
            <a:r>
              <a:rPr lang="sl-SI" dirty="0" err="1"/>
              <a:t>Slovenia</a:t>
            </a:r>
            <a:r>
              <a:rPr lang="sl-SI" dirty="0"/>
              <a:t>?</a:t>
            </a:r>
            <a:endParaRPr lang="en-GB" dirty="0"/>
          </a:p>
        </p:txBody>
      </p:sp>
      <p:sp>
        <p:nvSpPr>
          <p:cNvPr id="2" name="Footer Placeholder 1">
            <a:extLst>
              <a:ext uri="{FF2B5EF4-FFF2-40B4-BE49-F238E27FC236}">
                <a16:creationId xmlns:a16="http://schemas.microsoft.com/office/drawing/2014/main" id="{9DFE3BE5-B8F7-4D7B-B5AE-816EF642AC6A}"/>
              </a:ext>
            </a:extLst>
          </p:cNvPr>
          <p:cNvSpPr>
            <a:spLocks noGrp="1"/>
          </p:cNvSpPr>
          <p:nvPr>
            <p:ph type="ftr" sz="quarter" idx="11"/>
          </p:nvPr>
        </p:nvSpPr>
        <p:spPr/>
        <p:txBody>
          <a:bodyPr/>
          <a:lstStyle/>
          <a:p>
            <a:r>
              <a:rPr lang="en-US" dirty="0"/>
              <a:t>Slovenia – Turkey Business Club | September 2021</a:t>
            </a:r>
          </a:p>
        </p:txBody>
      </p:sp>
      <p:sp>
        <p:nvSpPr>
          <p:cNvPr id="7" name="Date Placeholder 6">
            <a:extLst>
              <a:ext uri="{FF2B5EF4-FFF2-40B4-BE49-F238E27FC236}">
                <a16:creationId xmlns:a16="http://schemas.microsoft.com/office/drawing/2014/main" id="{BF757498-9796-46D2-8C49-E225449CBCA5}"/>
              </a:ext>
            </a:extLst>
          </p:cNvPr>
          <p:cNvSpPr>
            <a:spLocks noGrp="1"/>
          </p:cNvSpPr>
          <p:nvPr>
            <p:ph type="dt" sz="half" idx="2"/>
          </p:nvPr>
        </p:nvSpPr>
        <p:spPr/>
        <p:txBody>
          <a:bodyPr/>
          <a:lstStyle/>
          <a:p>
            <a:r>
              <a:rPr lang="de-DE" dirty="0"/>
              <a:t>CMS </a:t>
            </a:r>
            <a:r>
              <a:rPr lang="sl-SI" dirty="0" err="1"/>
              <a:t>Slovenia</a:t>
            </a:r>
            <a:endParaRPr lang="en-GB" dirty="0"/>
          </a:p>
        </p:txBody>
      </p:sp>
      <p:graphicFrame>
        <p:nvGraphicFramePr>
          <p:cNvPr id="10" name="Table 12">
            <a:extLst>
              <a:ext uri="{FF2B5EF4-FFF2-40B4-BE49-F238E27FC236}">
                <a16:creationId xmlns:a16="http://schemas.microsoft.com/office/drawing/2014/main" id="{775FCB30-C27A-4028-B88F-14C88712707A}"/>
              </a:ext>
            </a:extLst>
          </p:cNvPr>
          <p:cNvGraphicFramePr>
            <a:graphicFrameLocks noGrp="1"/>
          </p:cNvGraphicFramePr>
          <p:nvPr>
            <p:extLst>
              <p:ext uri="{D42A27DB-BD31-4B8C-83A1-F6EECF244321}">
                <p14:modId xmlns:p14="http://schemas.microsoft.com/office/powerpoint/2010/main" val="3632009731"/>
              </p:ext>
            </p:extLst>
          </p:nvPr>
        </p:nvGraphicFramePr>
        <p:xfrm>
          <a:off x="588204" y="2880257"/>
          <a:ext cx="3539865" cy="3168436"/>
        </p:xfrm>
        <a:graphic>
          <a:graphicData uri="http://schemas.openxmlformats.org/drawingml/2006/table">
            <a:tbl>
              <a:tblPr bandRow="1">
                <a:tableStyleId>{5C22544A-7EE6-4342-B048-85BDC9FD1C3A}</a:tableStyleId>
              </a:tblPr>
              <a:tblGrid>
                <a:gridCol w="309832">
                  <a:extLst>
                    <a:ext uri="{9D8B030D-6E8A-4147-A177-3AD203B41FA5}">
                      <a16:colId xmlns:a16="http://schemas.microsoft.com/office/drawing/2014/main" val="20000"/>
                    </a:ext>
                  </a:extLst>
                </a:gridCol>
                <a:gridCol w="2176335">
                  <a:extLst>
                    <a:ext uri="{9D8B030D-6E8A-4147-A177-3AD203B41FA5}">
                      <a16:colId xmlns:a16="http://schemas.microsoft.com/office/drawing/2014/main" val="20001"/>
                    </a:ext>
                  </a:extLst>
                </a:gridCol>
                <a:gridCol w="1053698">
                  <a:extLst>
                    <a:ext uri="{9D8B030D-6E8A-4147-A177-3AD203B41FA5}">
                      <a16:colId xmlns:a16="http://schemas.microsoft.com/office/drawing/2014/main" val="20002"/>
                    </a:ext>
                  </a:extLst>
                </a:gridCol>
              </a:tblGrid>
              <a:tr h="360740">
                <a:tc>
                  <a:txBody>
                    <a:bodyPr/>
                    <a:lstStyle/>
                    <a:p>
                      <a:pPr algn="ctr"/>
                      <a:r>
                        <a:rPr lang="de-DE" sz="1200" b="1" dirty="0">
                          <a:solidFill>
                            <a:schemeClr val="tx1"/>
                          </a:solidFill>
                        </a:rPr>
                        <a:t>1</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a:txBody>
                    <a:bodyPr/>
                    <a:lstStyle/>
                    <a:p>
                      <a:r>
                        <a:rPr lang="de-DE" sz="1100" b="1" dirty="0"/>
                        <a:t>Number </a:t>
                      </a:r>
                      <a:r>
                        <a:rPr lang="de-DE" sz="1100" b="1" dirty="0" err="1"/>
                        <a:t>of</a:t>
                      </a:r>
                      <a:r>
                        <a:rPr lang="de-DE" sz="1100" b="1" dirty="0"/>
                        <a:t> </a:t>
                      </a:r>
                      <a:r>
                        <a:rPr lang="de-DE" sz="1100" b="1" dirty="0" err="1"/>
                        <a:t>shareholders</a:t>
                      </a:r>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2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4948">
                <a:tc gridSpan="3">
                  <a:txBody>
                    <a:bodyPr/>
                    <a:lstStyle/>
                    <a:p>
                      <a:r>
                        <a:rPr lang="en-US" sz="1100" dirty="0"/>
                        <a:t>One shareholder or more (up to 50) can establish a </a:t>
                      </a:r>
                      <a:r>
                        <a:rPr lang="en-US" sz="1100" dirty="0" err="1"/>
                        <a:t>Llc</a:t>
                      </a:r>
                      <a:r>
                        <a:rPr lang="en-US" sz="1100" dirty="0"/>
                        <a:t>.</a:t>
                      </a:r>
                      <a:endParaRPr lang="de-DE" sz="1100" dirty="0"/>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60740">
                <a:tc>
                  <a:txBody>
                    <a:bodyPr/>
                    <a:lstStyle/>
                    <a:p>
                      <a:pPr algn="ctr"/>
                      <a:r>
                        <a:rPr lang="sl-SI" sz="1200" b="1" dirty="0">
                          <a:solidFill>
                            <a:schemeClr val="tx1"/>
                          </a:solidFill>
                        </a:rPr>
                        <a:t>2</a:t>
                      </a:r>
                      <a:endParaRPr lang="de-DE" sz="12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r>
                        <a:rPr lang="de-DE" sz="1100" b="1" dirty="0"/>
                        <a:t>Initial </a:t>
                      </a:r>
                      <a:r>
                        <a:rPr lang="de-DE" sz="1100" b="1" dirty="0" err="1"/>
                        <a:t>share</a:t>
                      </a:r>
                      <a:r>
                        <a:rPr lang="de-DE" sz="1100" b="1" dirty="0"/>
                        <a:t> </a:t>
                      </a:r>
                      <a:r>
                        <a:rPr lang="de-DE" sz="1100" b="1" dirty="0" err="1"/>
                        <a:t>capital</a:t>
                      </a:r>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2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09352">
                <a:tc gridSpan="3">
                  <a:txBody>
                    <a:bodyPr/>
                    <a:lstStyle/>
                    <a:p>
                      <a:r>
                        <a:rPr lang="en-US" sz="1100" dirty="0">
                          <a:solidFill>
                            <a:schemeClr val="tx1"/>
                          </a:solidFill>
                        </a:rPr>
                        <a:t>Shareholders need to ensure the initial capital when establishing the company in the minimum amount of EUR 7,500 paid in either as cash or in-kind contribution (minimum contribution at least EUR 50).</a:t>
                      </a:r>
                      <a:endParaRPr lang="de-DE" sz="1100" dirty="0">
                        <a:solidFill>
                          <a:schemeClr val="tx1"/>
                        </a:solidFill>
                      </a:endParaRP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317439">
                <a:tc>
                  <a:txBody>
                    <a:bodyPr/>
                    <a:lstStyle/>
                    <a:p>
                      <a:pPr algn="ctr"/>
                      <a:r>
                        <a:rPr lang="sl-SI" sz="1200" b="1" dirty="0">
                          <a:solidFill>
                            <a:schemeClr val="tx1"/>
                          </a:solidFill>
                        </a:rPr>
                        <a:t>3</a:t>
                      </a:r>
                      <a:endParaRPr lang="de-DE" sz="12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a:txBody>
                    <a:bodyPr/>
                    <a:lstStyle/>
                    <a:p>
                      <a:r>
                        <a:rPr lang="de-DE" sz="1100" b="1" dirty="0" err="1"/>
                        <a:t>Directors</a:t>
                      </a:r>
                      <a:r>
                        <a:rPr lang="de-DE" sz="1100" b="1" dirty="0"/>
                        <a:t>/proxies</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2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38511"/>
                  </a:ext>
                </a:extLst>
              </a:tr>
              <a:tr h="745776">
                <a:tc gridSpan="3">
                  <a:txBody>
                    <a:bodyPr/>
                    <a:lstStyle/>
                    <a:p>
                      <a:pPr marL="171450" indent="-171450">
                        <a:spcAft>
                          <a:spcPts val="600"/>
                        </a:spcAft>
                        <a:buFont typeface="Wingdings" panose="05000000000000000000" pitchFamily="2" charset="2"/>
                        <a:buChar char="ü"/>
                      </a:pPr>
                      <a:r>
                        <a:rPr lang="en-US" sz="1100" dirty="0" err="1">
                          <a:solidFill>
                            <a:schemeClr val="tx1"/>
                          </a:solidFill>
                        </a:rPr>
                        <a:t>Llc</a:t>
                      </a:r>
                      <a:r>
                        <a:rPr lang="en-US" sz="1100" dirty="0">
                          <a:solidFill>
                            <a:schemeClr val="tx1"/>
                          </a:solidFill>
                        </a:rPr>
                        <a:t> can have one or more directors, appointed for definite or indefinite time, that run operations and represent the company, individually or jointly, on its own responsibility.</a:t>
                      </a: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lnL w="12700" cmpd="sng">
                      <a:noFill/>
                    </a:lnL>
                    <a:lnT w="12700" cmpd="sng">
                      <a:noFill/>
                    </a:lnT>
                  </a:tcPr>
                </a:tc>
                <a:extLst>
                  <a:ext uri="{0D108BD9-81ED-4DB2-BD59-A6C34878D82A}">
                    <a16:rowId xmlns:a16="http://schemas.microsoft.com/office/drawing/2014/main" val="599497134"/>
                  </a:ext>
                </a:extLst>
              </a:tr>
            </a:tbl>
          </a:graphicData>
        </a:graphic>
      </p:graphicFrame>
      <p:sp>
        <p:nvSpPr>
          <p:cNvPr id="22" name="Content Placeholder 20">
            <a:extLst>
              <a:ext uri="{FF2B5EF4-FFF2-40B4-BE49-F238E27FC236}">
                <a16:creationId xmlns:a16="http://schemas.microsoft.com/office/drawing/2014/main" id="{5E5AF237-6F65-4A79-8270-170BEE790ED2}"/>
              </a:ext>
            </a:extLst>
          </p:cNvPr>
          <p:cNvSpPr>
            <a:spLocks noGrp="1"/>
          </p:cNvSpPr>
          <p:nvPr>
            <p:ph idx="1"/>
          </p:nvPr>
        </p:nvSpPr>
        <p:spPr>
          <a:xfrm>
            <a:off x="606699" y="1492573"/>
            <a:ext cx="10989989" cy="1308349"/>
          </a:xfrm>
        </p:spPr>
        <p:txBody>
          <a:bodyPr>
            <a:normAutofit/>
          </a:bodyPr>
          <a:lstStyle/>
          <a:p>
            <a:pPr marL="0" indent="0">
              <a:lnSpc>
                <a:spcPct val="110000"/>
              </a:lnSpc>
              <a:buNone/>
            </a:pPr>
            <a:r>
              <a:rPr lang="en-US" sz="1400" i="1" dirty="0">
                <a:solidFill>
                  <a:srgbClr val="004D90"/>
                </a:solidFill>
              </a:rPr>
              <a:t>The most frequent form of business incorporation is limited liability company (In Slovene “</a:t>
            </a:r>
            <a:r>
              <a:rPr lang="en-US" sz="1400" i="1" dirty="0" err="1">
                <a:solidFill>
                  <a:srgbClr val="004D90"/>
                </a:solidFill>
              </a:rPr>
              <a:t>družba</a:t>
            </a:r>
            <a:r>
              <a:rPr lang="en-US" sz="1400" i="1" dirty="0">
                <a:solidFill>
                  <a:srgbClr val="004D90"/>
                </a:solidFill>
              </a:rPr>
              <a:t> z </a:t>
            </a:r>
            <a:r>
              <a:rPr lang="en-US" sz="1400" i="1" dirty="0" err="1">
                <a:solidFill>
                  <a:srgbClr val="004D90"/>
                </a:solidFill>
              </a:rPr>
              <a:t>omejeno</a:t>
            </a:r>
            <a:r>
              <a:rPr lang="en-US" sz="1400" i="1" dirty="0">
                <a:solidFill>
                  <a:srgbClr val="004D90"/>
                </a:solidFill>
              </a:rPr>
              <a:t> </a:t>
            </a:r>
            <a:r>
              <a:rPr lang="en-US" sz="1400" i="1" dirty="0" err="1">
                <a:solidFill>
                  <a:srgbClr val="004D90"/>
                </a:solidFill>
              </a:rPr>
              <a:t>odgovornostjo</a:t>
            </a:r>
            <a:r>
              <a:rPr lang="en-US" sz="1400" i="1" dirty="0">
                <a:solidFill>
                  <a:srgbClr val="004D90"/>
                </a:solidFill>
              </a:rPr>
              <a:t>”) or shortly a </a:t>
            </a:r>
            <a:r>
              <a:rPr lang="en-US" sz="1400" i="1" dirty="0" err="1">
                <a:solidFill>
                  <a:srgbClr val="004D90"/>
                </a:solidFill>
              </a:rPr>
              <a:t>Llc</a:t>
            </a:r>
            <a:r>
              <a:rPr lang="en-US" sz="1400" i="1" dirty="0">
                <a:solidFill>
                  <a:srgbClr val="004D90"/>
                </a:solidFill>
              </a:rPr>
              <a:t> (in Slovene d.o.o.”). Other forms of incorporation under the provisions of the Slovenian Companies Act (</a:t>
            </a:r>
            <a:r>
              <a:rPr lang="en-US" sz="1400" i="1" dirty="0" err="1">
                <a:solidFill>
                  <a:srgbClr val="004D90"/>
                </a:solidFill>
              </a:rPr>
              <a:t>Zakon</a:t>
            </a:r>
            <a:r>
              <a:rPr lang="en-US" sz="1400" i="1" dirty="0">
                <a:solidFill>
                  <a:srgbClr val="004D90"/>
                </a:solidFill>
              </a:rPr>
              <a:t> o </a:t>
            </a:r>
            <a:r>
              <a:rPr lang="en-US" sz="1400" i="1" dirty="0" err="1">
                <a:solidFill>
                  <a:srgbClr val="004D90"/>
                </a:solidFill>
              </a:rPr>
              <a:t>gospodarskih</a:t>
            </a:r>
            <a:r>
              <a:rPr lang="en-US" sz="1400" i="1" dirty="0">
                <a:solidFill>
                  <a:srgbClr val="004D90"/>
                </a:solidFill>
              </a:rPr>
              <a:t> </a:t>
            </a:r>
            <a:r>
              <a:rPr lang="en-US" sz="1400" i="1" dirty="0" err="1">
                <a:solidFill>
                  <a:srgbClr val="004D90"/>
                </a:solidFill>
              </a:rPr>
              <a:t>družbah</a:t>
            </a:r>
            <a:r>
              <a:rPr lang="en-US" sz="1400" i="1" dirty="0">
                <a:solidFill>
                  <a:srgbClr val="004D90"/>
                </a:solidFill>
              </a:rPr>
              <a:t>; "ZGD-1") are joint-stock company (“</a:t>
            </a:r>
            <a:r>
              <a:rPr lang="en-US" sz="1400" i="1" dirty="0" err="1">
                <a:solidFill>
                  <a:srgbClr val="004D90"/>
                </a:solidFill>
              </a:rPr>
              <a:t>d.d.</a:t>
            </a:r>
            <a:r>
              <a:rPr lang="en-US" sz="1400" i="1" dirty="0">
                <a:solidFill>
                  <a:srgbClr val="004D90"/>
                </a:solidFill>
              </a:rPr>
              <a:t>”), unlimited company (“</a:t>
            </a:r>
            <a:r>
              <a:rPr lang="en-US" sz="1400" i="1" dirty="0" err="1">
                <a:solidFill>
                  <a:srgbClr val="004D90"/>
                </a:solidFill>
              </a:rPr>
              <a:t>d.n.o</a:t>
            </a:r>
            <a:r>
              <a:rPr lang="en-US" sz="1400" i="1" dirty="0">
                <a:solidFill>
                  <a:srgbClr val="004D90"/>
                </a:solidFill>
              </a:rPr>
              <a:t>.”), limited partnership (“</a:t>
            </a:r>
            <a:r>
              <a:rPr lang="en-US" sz="1400" i="1" dirty="0" err="1">
                <a:solidFill>
                  <a:srgbClr val="004D90"/>
                </a:solidFill>
              </a:rPr>
              <a:t>k.d</a:t>
            </a:r>
            <a:r>
              <a:rPr lang="en-US" sz="1400" i="1" dirty="0">
                <a:solidFill>
                  <a:srgbClr val="004D90"/>
                </a:solidFill>
              </a:rPr>
              <a:t>.”), sole </a:t>
            </a:r>
            <a:r>
              <a:rPr lang="en-US" sz="1400" i="1" dirty="0" err="1">
                <a:solidFill>
                  <a:srgbClr val="004D90"/>
                </a:solidFill>
              </a:rPr>
              <a:t>propriotor</a:t>
            </a:r>
            <a:r>
              <a:rPr lang="en-US" sz="1400" i="1" dirty="0">
                <a:solidFill>
                  <a:srgbClr val="004D90"/>
                </a:solidFill>
              </a:rPr>
              <a:t> (“</a:t>
            </a:r>
            <a:r>
              <a:rPr lang="en-US" sz="1400" i="1" dirty="0" err="1">
                <a:solidFill>
                  <a:srgbClr val="004D90"/>
                </a:solidFill>
              </a:rPr>
              <a:t>s.p.</a:t>
            </a:r>
            <a:r>
              <a:rPr lang="en-US" sz="1400" i="1" dirty="0">
                <a:solidFill>
                  <a:srgbClr val="004D90"/>
                </a:solidFill>
              </a:rPr>
              <a:t>”) or a branch of a foreign company (“</a:t>
            </a:r>
            <a:r>
              <a:rPr lang="en-US" sz="1400" i="1" dirty="0" err="1">
                <a:solidFill>
                  <a:srgbClr val="004D90"/>
                </a:solidFill>
              </a:rPr>
              <a:t>podružnica</a:t>
            </a:r>
            <a:r>
              <a:rPr lang="en-US" sz="1400" i="1" dirty="0">
                <a:solidFill>
                  <a:srgbClr val="004D90"/>
                </a:solidFill>
              </a:rPr>
              <a:t>”). </a:t>
            </a:r>
          </a:p>
          <a:p>
            <a:pPr marL="0" indent="0">
              <a:lnSpc>
                <a:spcPct val="110000"/>
              </a:lnSpc>
              <a:buNone/>
            </a:pPr>
            <a:r>
              <a:rPr lang="en-US" sz="1400" b="1" i="1" dirty="0">
                <a:solidFill>
                  <a:schemeClr val="accent4"/>
                </a:solidFill>
              </a:rPr>
              <a:t>We have outlined below the main  features of the </a:t>
            </a:r>
            <a:r>
              <a:rPr lang="en-US" sz="1400" b="1" i="1" dirty="0" err="1">
                <a:solidFill>
                  <a:schemeClr val="accent4"/>
                </a:solidFill>
              </a:rPr>
              <a:t>Llc</a:t>
            </a:r>
            <a:r>
              <a:rPr lang="en-US" sz="1400" b="1" i="1" dirty="0">
                <a:solidFill>
                  <a:schemeClr val="accent4"/>
                </a:solidFill>
              </a:rPr>
              <a:t>:</a:t>
            </a:r>
          </a:p>
        </p:txBody>
      </p:sp>
      <p:sp>
        <p:nvSpPr>
          <p:cNvPr id="3" name="Slide Number Placeholder 2">
            <a:extLst>
              <a:ext uri="{FF2B5EF4-FFF2-40B4-BE49-F238E27FC236}">
                <a16:creationId xmlns:a16="http://schemas.microsoft.com/office/drawing/2014/main" id="{F3845D33-1B79-1442-9A42-25BC278B72F9}"/>
              </a:ext>
            </a:extLst>
          </p:cNvPr>
          <p:cNvSpPr>
            <a:spLocks noGrp="1"/>
          </p:cNvSpPr>
          <p:nvPr>
            <p:ph type="sldNum" sz="quarter" idx="12"/>
          </p:nvPr>
        </p:nvSpPr>
        <p:spPr/>
        <p:txBody>
          <a:bodyPr/>
          <a:lstStyle/>
          <a:p>
            <a:fld id="{586824BF-3B93-454D-8CFC-2835FAC2A0AB}" type="slidenum">
              <a:rPr lang="de-DE" smtClean="0"/>
              <a:pPr/>
              <a:t>7</a:t>
            </a:fld>
            <a:endParaRPr lang="de-DE" dirty="0"/>
          </a:p>
        </p:txBody>
      </p:sp>
      <p:graphicFrame>
        <p:nvGraphicFramePr>
          <p:cNvPr id="9" name="Table 12">
            <a:extLst>
              <a:ext uri="{FF2B5EF4-FFF2-40B4-BE49-F238E27FC236}">
                <a16:creationId xmlns:a16="http://schemas.microsoft.com/office/drawing/2014/main" id="{4E246FEE-69FD-419A-BB6D-D81BE136B631}"/>
              </a:ext>
            </a:extLst>
          </p:cNvPr>
          <p:cNvGraphicFramePr>
            <a:graphicFrameLocks noGrp="1"/>
          </p:cNvGraphicFramePr>
          <p:nvPr>
            <p:extLst>
              <p:ext uri="{D42A27DB-BD31-4B8C-83A1-F6EECF244321}">
                <p14:modId xmlns:p14="http://schemas.microsoft.com/office/powerpoint/2010/main" val="2496135451"/>
              </p:ext>
            </p:extLst>
          </p:nvPr>
        </p:nvGraphicFramePr>
        <p:xfrm>
          <a:off x="4314928" y="2880258"/>
          <a:ext cx="3574604" cy="3802244"/>
        </p:xfrm>
        <a:graphic>
          <a:graphicData uri="http://schemas.openxmlformats.org/drawingml/2006/table">
            <a:tbl>
              <a:tblPr bandRow="1">
                <a:tableStyleId>{5C22544A-7EE6-4342-B048-85BDC9FD1C3A}</a:tableStyleId>
              </a:tblPr>
              <a:tblGrid>
                <a:gridCol w="327600">
                  <a:extLst>
                    <a:ext uri="{9D8B030D-6E8A-4147-A177-3AD203B41FA5}">
                      <a16:colId xmlns:a16="http://schemas.microsoft.com/office/drawing/2014/main" val="20000"/>
                    </a:ext>
                  </a:extLst>
                </a:gridCol>
                <a:gridCol w="2121962">
                  <a:extLst>
                    <a:ext uri="{9D8B030D-6E8A-4147-A177-3AD203B41FA5}">
                      <a16:colId xmlns:a16="http://schemas.microsoft.com/office/drawing/2014/main" val="20001"/>
                    </a:ext>
                  </a:extLst>
                </a:gridCol>
                <a:gridCol w="1125042">
                  <a:extLst>
                    <a:ext uri="{9D8B030D-6E8A-4147-A177-3AD203B41FA5}">
                      <a16:colId xmlns:a16="http://schemas.microsoft.com/office/drawing/2014/main" val="20002"/>
                    </a:ext>
                  </a:extLst>
                </a:gridCol>
              </a:tblGrid>
              <a:tr h="911105">
                <a:tc gridSpan="3">
                  <a:txBody>
                    <a:bodyPr/>
                    <a:lstStyle/>
                    <a:p>
                      <a:pPr marL="171450" indent="-171450" algn="l">
                        <a:buFont typeface="Wingdings" panose="05000000000000000000" pitchFamily="2" charset="2"/>
                        <a:buChar char="ü"/>
                      </a:pPr>
                      <a:r>
                        <a:rPr lang="en-US" sz="1100" b="0" dirty="0">
                          <a:solidFill>
                            <a:schemeClr val="tx1"/>
                          </a:solidFill>
                        </a:rPr>
                        <a:t>Proxy (</a:t>
                      </a:r>
                      <a:r>
                        <a:rPr lang="en-US" sz="1100" b="0" dirty="0" err="1">
                          <a:solidFill>
                            <a:schemeClr val="tx1"/>
                          </a:solidFill>
                        </a:rPr>
                        <a:t>procura</a:t>
                      </a:r>
                      <a:r>
                        <a:rPr lang="en-US" sz="1100" b="0" dirty="0">
                          <a:solidFill>
                            <a:schemeClr val="tx1"/>
                          </a:solidFill>
                        </a:rPr>
                        <a:t> holder) can be appointed, who is authorized for all legal acts in the name of the company, except for disposal and encumbrance of real estate.</a:t>
                      </a:r>
                    </a:p>
                    <a:p>
                      <a:pPr marL="0" indent="0" algn="l">
                        <a:buFont typeface="Wingdings" panose="05000000000000000000" pitchFamily="2" charset="2"/>
                        <a:buNone/>
                      </a:pPr>
                      <a:endParaRPr lang="sl-SI" sz="1100" b="0"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de-DE" sz="11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2942792"/>
                  </a:ext>
                </a:extLst>
              </a:tr>
              <a:tr h="289082">
                <a:tc>
                  <a:txBody>
                    <a:bodyPr/>
                    <a:lstStyle/>
                    <a:p>
                      <a:pPr algn="ctr"/>
                      <a:r>
                        <a:rPr lang="sl-SI" sz="1100" b="1" dirty="0">
                          <a:solidFill>
                            <a:schemeClr val="tx1"/>
                          </a:solidFill>
                        </a:rPr>
                        <a:t>4</a:t>
                      </a:r>
                      <a:endParaRPr lang="de-DE" sz="11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a:txBody>
                    <a:bodyPr/>
                    <a:lstStyle/>
                    <a:p>
                      <a:r>
                        <a:rPr lang="de-DE" sz="1100" b="1" dirty="0"/>
                        <a:t>Transfer </a:t>
                      </a:r>
                      <a:r>
                        <a:rPr lang="de-DE" sz="1100" b="1" dirty="0" err="1"/>
                        <a:t>of</a:t>
                      </a:r>
                      <a:r>
                        <a:rPr lang="de-DE" sz="1100" b="1" dirty="0"/>
                        <a:t> </a:t>
                      </a:r>
                      <a:r>
                        <a:rPr lang="de-DE" sz="1100" b="1" dirty="0" err="1"/>
                        <a:t>business</a:t>
                      </a:r>
                      <a:r>
                        <a:rPr lang="de-DE" sz="1100" b="1" dirty="0"/>
                        <a:t> </a:t>
                      </a:r>
                      <a:r>
                        <a:rPr lang="de-DE" sz="1100" b="1" dirty="0" err="1"/>
                        <a:t>share</a:t>
                      </a:r>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de-DE" sz="11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37023">
                <a:tc gridSpan="3">
                  <a:txBody>
                    <a:bodyPr/>
                    <a:lstStyle/>
                    <a:p>
                      <a:pPr>
                        <a:spcAft>
                          <a:spcPts val="600"/>
                        </a:spcAft>
                      </a:pPr>
                      <a:r>
                        <a:rPr lang="en-US" sz="1100" dirty="0"/>
                        <a:t>Business share can be transferred to a third party and other shareholders have a pre-emptive right, unless articles of association provide otherwise.</a:t>
                      </a:r>
                    </a:p>
                    <a:p>
                      <a:r>
                        <a:rPr lang="en-US" sz="1100" dirty="0"/>
                        <a:t>Articles of association can also define other requirement and conditions in connection with such transfer of shares.</a:t>
                      </a: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03219">
                <a:tc>
                  <a:txBody>
                    <a:bodyPr/>
                    <a:lstStyle/>
                    <a:p>
                      <a:pPr algn="ctr"/>
                      <a:r>
                        <a:rPr lang="sl-SI" sz="1200" b="1" dirty="0">
                          <a:solidFill>
                            <a:schemeClr val="tx1"/>
                          </a:solidFill>
                        </a:rPr>
                        <a:t>5</a:t>
                      </a:r>
                      <a:endParaRPr lang="de-DE" sz="12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gridSpan="2">
                  <a:txBody>
                    <a:bodyPr/>
                    <a:lstStyle/>
                    <a:p>
                      <a:r>
                        <a:rPr lang="de-DE" sz="1100" b="1" dirty="0"/>
                        <a:t>Shareholders’</a:t>
                      </a:r>
                      <a:r>
                        <a:rPr lang="sl-SI" sz="1100" b="1" dirty="0"/>
                        <a:t> </a:t>
                      </a:r>
                      <a:r>
                        <a:rPr lang="de-DE" sz="1100" b="1" dirty="0" err="1"/>
                        <a:t>rights</a:t>
                      </a:r>
                      <a:r>
                        <a:rPr lang="de-DE" sz="1100" b="1" dirty="0"/>
                        <a:t>/Shareholders’</a:t>
                      </a:r>
                      <a:r>
                        <a:rPr lang="sl-SI" sz="1100" b="1" dirty="0"/>
                        <a:t> </a:t>
                      </a:r>
                      <a:r>
                        <a:rPr lang="de-DE" sz="1100" b="1" dirty="0" err="1"/>
                        <a:t>meeting</a:t>
                      </a:r>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2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4501">
                <a:tc gridSpan="3">
                  <a:txBody>
                    <a:bodyPr/>
                    <a:lstStyle/>
                    <a:p>
                      <a:pPr>
                        <a:spcAft>
                          <a:spcPts val="600"/>
                        </a:spcAft>
                      </a:pPr>
                      <a:r>
                        <a:rPr lang="en-US" sz="1100" dirty="0">
                          <a:solidFill>
                            <a:schemeClr val="tx1"/>
                          </a:solidFill>
                        </a:rPr>
                        <a:t>Shareholders have a right to:</a:t>
                      </a: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3" name="Table 12">
            <a:extLst>
              <a:ext uri="{FF2B5EF4-FFF2-40B4-BE49-F238E27FC236}">
                <a16:creationId xmlns:a16="http://schemas.microsoft.com/office/drawing/2014/main" id="{746D08F2-424B-4838-BB4A-49DC7778050D}"/>
              </a:ext>
            </a:extLst>
          </p:cNvPr>
          <p:cNvGraphicFramePr>
            <a:graphicFrameLocks noGrp="1"/>
          </p:cNvGraphicFramePr>
          <p:nvPr>
            <p:extLst>
              <p:ext uri="{D42A27DB-BD31-4B8C-83A1-F6EECF244321}">
                <p14:modId xmlns:p14="http://schemas.microsoft.com/office/powerpoint/2010/main" val="1512031832"/>
              </p:ext>
            </p:extLst>
          </p:nvPr>
        </p:nvGraphicFramePr>
        <p:xfrm>
          <a:off x="8076392" y="2880258"/>
          <a:ext cx="3527403" cy="1916040"/>
        </p:xfrm>
        <a:graphic>
          <a:graphicData uri="http://schemas.openxmlformats.org/drawingml/2006/table">
            <a:tbl>
              <a:tblPr bandRow="1">
                <a:tableStyleId>{5C22544A-7EE6-4342-B048-85BDC9FD1C3A}</a:tableStyleId>
              </a:tblPr>
              <a:tblGrid>
                <a:gridCol w="3527403">
                  <a:extLst>
                    <a:ext uri="{9D8B030D-6E8A-4147-A177-3AD203B41FA5}">
                      <a16:colId xmlns:a16="http://schemas.microsoft.com/office/drawing/2014/main" val="20000"/>
                    </a:ext>
                  </a:extLst>
                </a:gridCol>
              </a:tblGrid>
              <a:tr h="1897226">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profit distribution, proportionate to their business share (articles of association can define different percentages);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vote, which they exercise in shareholder’s meeting (Generally, a shareholder has one vote per each EUR 50 contribution and shareholders decide with majority of votes at the shareholder’s meeting (the law and the shareholder’s agreement can define a different majority, e.g. ¾ majority for the change of the </a:t>
                      </a:r>
                      <a:r>
                        <a:rPr kumimoji="0" lang="en-US" sz="1100" b="0" i="0" u="none" strike="noStrike" kern="1200" cap="none" spc="0" normalizeH="0" baseline="0" noProof="0" dirty="0" err="1">
                          <a:ln>
                            <a:noFill/>
                          </a:ln>
                          <a:solidFill>
                            <a:prstClr val="black"/>
                          </a:solidFill>
                          <a:effectLst/>
                          <a:uLnTx/>
                          <a:uFillTx/>
                          <a:latin typeface="+mn-lt"/>
                          <a:ea typeface="+mn-ea"/>
                          <a:cs typeface="+mn-cs"/>
                        </a:rPr>
                        <a:t>AoA</a:t>
                      </a:r>
                      <a:r>
                        <a:rPr kumimoji="0" lang="en-US" sz="11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 </a:t>
                      </a: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631B13C3-6CD7-4AFD-9F0A-486D6C1EB932}"/>
              </a:ext>
            </a:extLst>
          </p:cNvPr>
          <p:cNvGraphicFramePr>
            <a:graphicFrameLocks noGrp="1"/>
          </p:cNvGraphicFramePr>
          <p:nvPr>
            <p:extLst>
              <p:ext uri="{D42A27DB-BD31-4B8C-83A1-F6EECF244321}">
                <p14:modId xmlns:p14="http://schemas.microsoft.com/office/powerpoint/2010/main" val="4262576052"/>
              </p:ext>
            </p:extLst>
          </p:nvPr>
        </p:nvGraphicFramePr>
        <p:xfrm>
          <a:off x="8065758" y="4777484"/>
          <a:ext cx="3527404" cy="664050"/>
        </p:xfrm>
        <a:graphic>
          <a:graphicData uri="http://schemas.openxmlformats.org/drawingml/2006/table">
            <a:tbl>
              <a:tblPr bandRow="1">
                <a:tableStyleId>{5C22544A-7EE6-4342-B048-85BDC9FD1C3A}</a:tableStyleId>
              </a:tblPr>
              <a:tblGrid>
                <a:gridCol w="320528">
                  <a:extLst>
                    <a:ext uri="{9D8B030D-6E8A-4147-A177-3AD203B41FA5}">
                      <a16:colId xmlns:a16="http://schemas.microsoft.com/office/drawing/2014/main" val="3865385380"/>
                    </a:ext>
                  </a:extLst>
                </a:gridCol>
                <a:gridCol w="2103644">
                  <a:extLst>
                    <a:ext uri="{9D8B030D-6E8A-4147-A177-3AD203B41FA5}">
                      <a16:colId xmlns:a16="http://schemas.microsoft.com/office/drawing/2014/main" val="3541556974"/>
                    </a:ext>
                  </a:extLst>
                </a:gridCol>
                <a:gridCol w="1103232">
                  <a:extLst>
                    <a:ext uri="{9D8B030D-6E8A-4147-A177-3AD203B41FA5}">
                      <a16:colId xmlns:a16="http://schemas.microsoft.com/office/drawing/2014/main" val="428869177"/>
                    </a:ext>
                  </a:extLst>
                </a:gridCol>
              </a:tblGrid>
              <a:tr h="424410">
                <a:tc>
                  <a:txBody>
                    <a:bodyPr/>
                    <a:lstStyle/>
                    <a:p>
                      <a:pPr algn="ctr"/>
                      <a:r>
                        <a:rPr lang="sl-SI" sz="1200" b="1" dirty="0">
                          <a:solidFill>
                            <a:schemeClr val="tx1"/>
                          </a:solidFill>
                        </a:rPr>
                        <a:t>6</a:t>
                      </a:r>
                      <a:endParaRPr lang="de-DE" sz="12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a:txBody>
                    <a:bodyPr/>
                    <a:lstStyle/>
                    <a:p>
                      <a:r>
                        <a:rPr lang="de-DE" sz="1200" b="1" dirty="0" err="1"/>
                        <a:t>Supervisory</a:t>
                      </a:r>
                      <a:r>
                        <a:rPr lang="de-DE" sz="1200" b="1" dirty="0"/>
                        <a:t> </a:t>
                      </a:r>
                      <a:r>
                        <a:rPr lang="de-DE" sz="1200" b="1" dirty="0" err="1"/>
                        <a:t>board</a:t>
                      </a:r>
                      <a:endParaRPr lang="de-DE" sz="12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2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904794"/>
                  </a:ext>
                </a:extLst>
              </a:tr>
              <a:tr h="163533">
                <a:tc gridSpan="3">
                  <a:txBody>
                    <a:bodyPr/>
                    <a:lstStyle/>
                    <a:p>
                      <a:r>
                        <a:rPr lang="en-US" sz="1100" dirty="0" err="1">
                          <a:solidFill>
                            <a:schemeClr val="tx1"/>
                          </a:solidFill>
                        </a:rPr>
                        <a:t>Llc</a:t>
                      </a:r>
                      <a:r>
                        <a:rPr lang="en-US" sz="1100" dirty="0">
                          <a:solidFill>
                            <a:schemeClr val="tx1"/>
                          </a:solidFill>
                        </a:rPr>
                        <a:t> can have a supervisory board, but it is not required.</a:t>
                      </a:r>
                      <a:endParaRPr lang="de-DE" sz="1100" dirty="0">
                        <a:solidFill>
                          <a:schemeClr val="tx1"/>
                        </a:solidFill>
                      </a:endParaRP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lnL w="381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41884346"/>
                  </a:ext>
                </a:extLst>
              </a:tr>
            </a:tbl>
          </a:graphicData>
        </a:graphic>
      </p:graphicFrame>
    </p:spTree>
    <p:extLst>
      <p:ext uri="{BB962C8B-B14F-4D97-AF65-F5344CB8AC3E}">
        <p14:creationId xmlns:p14="http://schemas.microsoft.com/office/powerpoint/2010/main" val="33850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D0EB9F-1E43-4653-9287-FB0BE7EEDCCA}"/>
              </a:ext>
            </a:extLst>
          </p:cNvPr>
          <p:cNvSpPr>
            <a:spLocks noGrp="1"/>
          </p:cNvSpPr>
          <p:nvPr>
            <p:ph type="title"/>
          </p:nvPr>
        </p:nvSpPr>
        <p:spPr/>
        <p:txBody>
          <a:bodyPr/>
          <a:lstStyle/>
          <a:p>
            <a:r>
              <a:rPr lang="sl-SI" dirty="0"/>
              <a:t>How to form a L</a:t>
            </a:r>
            <a:r>
              <a:rPr lang="en-US" dirty="0"/>
              <a:t>LC</a:t>
            </a:r>
            <a:r>
              <a:rPr lang="sl-SI" dirty="0"/>
              <a:t> in </a:t>
            </a:r>
            <a:r>
              <a:rPr lang="sl-SI" dirty="0" err="1"/>
              <a:t>Slovenia</a:t>
            </a:r>
            <a:r>
              <a:rPr lang="sl-SI" dirty="0"/>
              <a:t>?</a:t>
            </a:r>
            <a:endParaRPr lang="en-GB" dirty="0"/>
          </a:p>
        </p:txBody>
      </p:sp>
      <p:sp>
        <p:nvSpPr>
          <p:cNvPr id="2" name="Footer Placeholder 1">
            <a:extLst>
              <a:ext uri="{FF2B5EF4-FFF2-40B4-BE49-F238E27FC236}">
                <a16:creationId xmlns:a16="http://schemas.microsoft.com/office/drawing/2014/main" id="{9DFE3BE5-B8F7-4D7B-B5AE-816EF642AC6A}"/>
              </a:ext>
            </a:extLst>
          </p:cNvPr>
          <p:cNvSpPr>
            <a:spLocks noGrp="1"/>
          </p:cNvSpPr>
          <p:nvPr>
            <p:ph type="ftr" sz="quarter" idx="11"/>
          </p:nvPr>
        </p:nvSpPr>
        <p:spPr/>
        <p:txBody>
          <a:bodyPr/>
          <a:lstStyle/>
          <a:p>
            <a:r>
              <a:rPr lang="en-US" dirty="0"/>
              <a:t>Slovenia – Turkey Business Club | September 2021</a:t>
            </a:r>
          </a:p>
        </p:txBody>
      </p:sp>
      <p:sp>
        <p:nvSpPr>
          <p:cNvPr id="7" name="Date Placeholder 6">
            <a:extLst>
              <a:ext uri="{FF2B5EF4-FFF2-40B4-BE49-F238E27FC236}">
                <a16:creationId xmlns:a16="http://schemas.microsoft.com/office/drawing/2014/main" id="{BF757498-9796-46D2-8C49-E225449CBCA5}"/>
              </a:ext>
            </a:extLst>
          </p:cNvPr>
          <p:cNvSpPr>
            <a:spLocks noGrp="1"/>
          </p:cNvSpPr>
          <p:nvPr>
            <p:ph type="dt" sz="half" idx="2"/>
          </p:nvPr>
        </p:nvSpPr>
        <p:spPr/>
        <p:txBody>
          <a:bodyPr/>
          <a:lstStyle/>
          <a:p>
            <a:r>
              <a:rPr lang="de-DE" dirty="0"/>
              <a:t>CMS </a:t>
            </a:r>
            <a:r>
              <a:rPr lang="sl-SI" dirty="0" err="1"/>
              <a:t>Slovenia</a:t>
            </a:r>
            <a:endParaRPr lang="en-GB" dirty="0"/>
          </a:p>
        </p:txBody>
      </p:sp>
      <p:graphicFrame>
        <p:nvGraphicFramePr>
          <p:cNvPr id="10" name="Table 12">
            <a:extLst>
              <a:ext uri="{FF2B5EF4-FFF2-40B4-BE49-F238E27FC236}">
                <a16:creationId xmlns:a16="http://schemas.microsoft.com/office/drawing/2014/main" id="{775FCB30-C27A-4028-B88F-14C88712707A}"/>
              </a:ext>
            </a:extLst>
          </p:cNvPr>
          <p:cNvGraphicFramePr>
            <a:graphicFrameLocks noGrp="1"/>
          </p:cNvGraphicFramePr>
          <p:nvPr>
            <p:extLst>
              <p:ext uri="{D42A27DB-BD31-4B8C-83A1-F6EECF244321}">
                <p14:modId xmlns:p14="http://schemas.microsoft.com/office/powerpoint/2010/main" val="3957671040"/>
              </p:ext>
            </p:extLst>
          </p:nvPr>
        </p:nvGraphicFramePr>
        <p:xfrm>
          <a:off x="586843" y="1808163"/>
          <a:ext cx="3574604" cy="2806800"/>
        </p:xfrm>
        <a:graphic>
          <a:graphicData uri="http://schemas.openxmlformats.org/drawingml/2006/table">
            <a:tbl>
              <a:tblPr bandRow="1">
                <a:tableStyleId>{5C22544A-7EE6-4342-B048-85BDC9FD1C3A}</a:tableStyleId>
              </a:tblPr>
              <a:tblGrid>
                <a:gridCol w="321364">
                  <a:extLst>
                    <a:ext uri="{9D8B030D-6E8A-4147-A177-3AD203B41FA5}">
                      <a16:colId xmlns:a16="http://schemas.microsoft.com/office/drawing/2014/main" val="20000"/>
                    </a:ext>
                  </a:extLst>
                </a:gridCol>
                <a:gridCol w="2134058">
                  <a:extLst>
                    <a:ext uri="{9D8B030D-6E8A-4147-A177-3AD203B41FA5}">
                      <a16:colId xmlns:a16="http://schemas.microsoft.com/office/drawing/2014/main" val="20001"/>
                    </a:ext>
                  </a:extLst>
                </a:gridCol>
                <a:gridCol w="1119182">
                  <a:extLst>
                    <a:ext uri="{9D8B030D-6E8A-4147-A177-3AD203B41FA5}">
                      <a16:colId xmlns:a16="http://schemas.microsoft.com/office/drawing/2014/main" val="20002"/>
                    </a:ext>
                  </a:extLst>
                </a:gridCol>
              </a:tblGrid>
              <a:tr h="321174">
                <a:tc>
                  <a:txBody>
                    <a:bodyPr/>
                    <a:lstStyle/>
                    <a:p>
                      <a:pPr algn="ctr"/>
                      <a:r>
                        <a:rPr lang="sl-SI" sz="1200" b="1" dirty="0">
                          <a:solidFill>
                            <a:schemeClr val="tx1"/>
                          </a:solidFill>
                        </a:rPr>
                        <a:t>7</a:t>
                      </a:r>
                      <a:endParaRPr lang="de-DE" sz="12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a:txBody>
                    <a:bodyPr/>
                    <a:lstStyle/>
                    <a:p>
                      <a:r>
                        <a:rPr lang="de-DE" sz="1100" b="1" dirty="0"/>
                        <a:t>Simple </a:t>
                      </a:r>
                      <a:r>
                        <a:rPr lang="de-DE" sz="1100" b="1" dirty="0" err="1"/>
                        <a:t>Llc</a:t>
                      </a:r>
                      <a:r>
                        <a:rPr lang="de-DE" sz="1100" b="1" dirty="0"/>
                        <a:t>. / </a:t>
                      </a:r>
                      <a:r>
                        <a:rPr lang="de-DE" sz="1100" b="1" dirty="0" err="1"/>
                        <a:t>Complex</a:t>
                      </a:r>
                      <a:r>
                        <a:rPr lang="de-DE" sz="1100" b="1" dirty="0"/>
                        <a:t> Ltd.</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2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38511"/>
                  </a:ext>
                </a:extLst>
              </a:tr>
              <a:tr h="2476364">
                <a:tc gridSpan="3">
                  <a:txBody>
                    <a:bodyPr/>
                    <a:lstStyle/>
                    <a:p>
                      <a:pPr marL="171450" indent="-171450">
                        <a:spcAft>
                          <a:spcPts val="600"/>
                        </a:spcAft>
                        <a:buFont typeface="Arial" panose="020B0604020202020204" pitchFamily="34" charset="0"/>
                        <a:buChar char="•"/>
                      </a:pPr>
                      <a:r>
                        <a:rPr lang="en-US" sz="1100" b="0" u="sng" dirty="0">
                          <a:solidFill>
                            <a:schemeClr val="tx1"/>
                          </a:solidFill>
                        </a:rPr>
                        <a:t>Simple </a:t>
                      </a:r>
                      <a:r>
                        <a:rPr lang="en-US" sz="1100" b="0" u="sng" dirty="0" err="1">
                          <a:solidFill>
                            <a:schemeClr val="tx1"/>
                          </a:solidFill>
                        </a:rPr>
                        <a:t>Llc</a:t>
                      </a:r>
                      <a:r>
                        <a:rPr lang="en-US" sz="1100" b="0" u="sng" dirty="0">
                          <a:solidFill>
                            <a:schemeClr val="tx1"/>
                          </a:solidFill>
                        </a:rPr>
                        <a:t>.</a:t>
                      </a:r>
                    </a:p>
                    <a:p>
                      <a:pPr marL="0" indent="0" algn="just">
                        <a:spcAft>
                          <a:spcPts val="600"/>
                        </a:spcAft>
                        <a:buFont typeface="Arial" panose="020B0604020202020204" pitchFamily="34" charset="0"/>
                        <a:buNone/>
                      </a:pPr>
                      <a:r>
                        <a:rPr lang="en-US" sz="1100" u="none" dirty="0">
                          <a:solidFill>
                            <a:schemeClr val="tx1"/>
                          </a:solidFill>
                        </a:rPr>
                        <a:t>If the single shareholder pays all the contributions in cash, accepts the articles of association in a standard form (limited possibility to regulate differently company structure) and keeps an electronic register of resolutions, </a:t>
                      </a:r>
                      <a:r>
                        <a:rPr lang="en-US" sz="1100" u="none" dirty="0" err="1">
                          <a:solidFill>
                            <a:schemeClr val="tx1"/>
                          </a:solidFill>
                        </a:rPr>
                        <a:t>ya</a:t>
                      </a:r>
                      <a:r>
                        <a:rPr lang="en-US" sz="1100" u="none" dirty="0">
                          <a:solidFill>
                            <a:schemeClr val="tx1"/>
                          </a:solidFill>
                        </a:rPr>
                        <a:t> </a:t>
                      </a:r>
                      <a:r>
                        <a:rPr lang="en-US" sz="1100" u="none" dirty="0" err="1">
                          <a:solidFill>
                            <a:schemeClr val="tx1"/>
                          </a:solidFill>
                        </a:rPr>
                        <a:t>Llc</a:t>
                      </a:r>
                      <a:r>
                        <a:rPr lang="en-US" sz="1100" u="none" dirty="0">
                          <a:solidFill>
                            <a:schemeClr val="tx1"/>
                          </a:solidFill>
                        </a:rPr>
                        <a:t>. can be established directly through the online portal SPOT (Slovenian Business Point), at the SPOT point or at notary office. The establishment is free of charge.</a:t>
                      </a:r>
                    </a:p>
                    <a:p>
                      <a:pPr marL="171450" indent="-171450" algn="l" defTabSz="914400" rtl="0" eaLnBrk="1" latinLnBrk="0" hangingPunct="1">
                        <a:spcAft>
                          <a:spcPts val="600"/>
                        </a:spcAft>
                        <a:buFont typeface="Arial" panose="020B0604020202020204" pitchFamily="34" charset="0"/>
                        <a:buChar char="•"/>
                      </a:pPr>
                      <a:r>
                        <a:rPr lang="en-US" sz="1100" b="0" u="sng" kern="1200" dirty="0">
                          <a:solidFill>
                            <a:schemeClr val="tx1"/>
                          </a:solidFill>
                          <a:latin typeface="+mn-lt"/>
                          <a:ea typeface="+mn-ea"/>
                          <a:cs typeface="+mn-cs"/>
                        </a:rPr>
                        <a:t>Complex Ltd.</a:t>
                      </a:r>
                    </a:p>
                    <a:p>
                      <a:pPr marL="0" indent="0" algn="just">
                        <a:spcAft>
                          <a:spcPts val="600"/>
                        </a:spcAft>
                        <a:buFontTx/>
                        <a:buNone/>
                      </a:pPr>
                      <a:r>
                        <a:rPr lang="en-US" sz="1100" u="none" dirty="0">
                          <a:solidFill>
                            <a:schemeClr val="tx1"/>
                          </a:solidFill>
                        </a:rPr>
                        <a:t>If the above conditions are not met, Ltd. will have to be set-up at a notary office. Notary will charge for his services according to the notary tariff.</a:t>
                      </a: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tc>
                <a:extLst>
                  <a:ext uri="{0D108BD9-81ED-4DB2-BD59-A6C34878D82A}">
                    <a16:rowId xmlns:a16="http://schemas.microsoft.com/office/drawing/2014/main" val="599497134"/>
                  </a:ext>
                </a:extLst>
              </a:tr>
            </a:tbl>
          </a:graphicData>
        </a:graphic>
      </p:graphicFrame>
      <p:sp>
        <p:nvSpPr>
          <p:cNvPr id="3" name="Slide Number Placeholder 2">
            <a:extLst>
              <a:ext uri="{FF2B5EF4-FFF2-40B4-BE49-F238E27FC236}">
                <a16:creationId xmlns:a16="http://schemas.microsoft.com/office/drawing/2014/main" id="{F3845D33-1B79-1442-9A42-25BC278B72F9}"/>
              </a:ext>
            </a:extLst>
          </p:cNvPr>
          <p:cNvSpPr>
            <a:spLocks noGrp="1"/>
          </p:cNvSpPr>
          <p:nvPr>
            <p:ph type="sldNum" sz="quarter" idx="12"/>
          </p:nvPr>
        </p:nvSpPr>
        <p:spPr/>
        <p:txBody>
          <a:bodyPr/>
          <a:lstStyle/>
          <a:p>
            <a:fld id="{586824BF-3B93-454D-8CFC-2835FAC2A0AB}" type="slidenum">
              <a:rPr lang="de-DE" smtClean="0"/>
              <a:pPr/>
              <a:t>8</a:t>
            </a:fld>
            <a:endParaRPr lang="de-DE" dirty="0"/>
          </a:p>
        </p:txBody>
      </p:sp>
      <p:sp>
        <p:nvSpPr>
          <p:cNvPr id="11" name="Content Placeholder 20">
            <a:extLst>
              <a:ext uri="{FF2B5EF4-FFF2-40B4-BE49-F238E27FC236}">
                <a16:creationId xmlns:a16="http://schemas.microsoft.com/office/drawing/2014/main" id="{F34E19F4-394B-42EF-A288-099CEC0CC34C}"/>
              </a:ext>
            </a:extLst>
          </p:cNvPr>
          <p:cNvSpPr>
            <a:spLocks noGrp="1"/>
          </p:cNvSpPr>
          <p:nvPr>
            <p:ph idx="1"/>
          </p:nvPr>
        </p:nvSpPr>
        <p:spPr>
          <a:xfrm>
            <a:off x="586843" y="4769682"/>
            <a:ext cx="3574800" cy="734160"/>
          </a:xfrm>
        </p:spPr>
        <p:txBody>
          <a:bodyPr>
            <a:normAutofit/>
          </a:bodyPr>
          <a:lstStyle/>
          <a:p>
            <a:pPr marL="0" indent="0">
              <a:lnSpc>
                <a:spcPct val="110000"/>
              </a:lnSpc>
              <a:buNone/>
            </a:pPr>
            <a:r>
              <a:rPr lang="sl-SI" sz="1400" b="1" i="1" dirty="0">
                <a:solidFill>
                  <a:schemeClr val="accent4"/>
                </a:solidFill>
              </a:rPr>
              <a:t>The </a:t>
            </a:r>
            <a:r>
              <a:rPr lang="en-US" sz="1400" b="1" i="1" dirty="0">
                <a:solidFill>
                  <a:schemeClr val="accent4"/>
                </a:solidFill>
              </a:rPr>
              <a:t>overview of the relevant documentation for establishing a LLC:</a:t>
            </a:r>
          </a:p>
        </p:txBody>
      </p:sp>
      <p:graphicFrame>
        <p:nvGraphicFramePr>
          <p:cNvPr id="13" name="Table 12">
            <a:extLst>
              <a:ext uri="{FF2B5EF4-FFF2-40B4-BE49-F238E27FC236}">
                <a16:creationId xmlns:a16="http://schemas.microsoft.com/office/drawing/2014/main" id="{716413C8-8D73-40DF-9FA7-61D9A5D2ACBE}"/>
              </a:ext>
            </a:extLst>
          </p:cNvPr>
          <p:cNvGraphicFramePr>
            <a:graphicFrameLocks noGrp="1"/>
          </p:cNvGraphicFramePr>
          <p:nvPr>
            <p:extLst>
              <p:ext uri="{D42A27DB-BD31-4B8C-83A1-F6EECF244321}">
                <p14:modId xmlns:p14="http://schemas.microsoft.com/office/powerpoint/2010/main" val="1035646498"/>
              </p:ext>
            </p:extLst>
          </p:nvPr>
        </p:nvGraphicFramePr>
        <p:xfrm>
          <a:off x="594000" y="5371565"/>
          <a:ext cx="3574603" cy="940096"/>
        </p:xfrm>
        <a:graphic>
          <a:graphicData uri="http://schemas.openxmlformats.org/drawingml/2006/table">
            <a:tbl>
              <a:tblPr bandRow="1">
                <a:tableStyleId>{5C22544A-7EE6-4342-B048-85BDC9FD1C3A}</a:tableStyleId>
              </a:tblPr>
              <a:tblGrid>
                <a:gridCol w="321364">
                  <a:extLst>
                    <a:ext uri="{9D8B030D-6E8A-4147-A177-3AD203B41FA5}">
                      <a16:colId xmlns:a16="http://schemas.microsoft.com/office/drawing/2014/main" val="20000"/>
                    </a:ext>
                  </a:extLst>
                </a:gridCol>
                <a:gridCol w="2134057">
                  <a:extLst>
                    <a:ext uri="{9D8B030D-6E8A-4147-A177-3AD203B41FA5}">
                      <a16:colId xmlns:a16="http://schemas.microsoft.com/office/drawing/2014/main" val="20001"/>
                    </a:ext>
                  </a:extLst>
                </a:gridCol>
                <a:gridCol w="1119182">
                  <a:extLst>
                    <a:ext uri="{9D8B030D-6E8A-4147-A177-3AD203B41FA5}">
                      <a16:colId xmlns:a16="http://schemas.microsoft.com/office/drawing/2014/main" val="20002"/>
                    </a:ext>
                  </a:extLst>
                </a:gridCol>
              </a:tblGrid>
              <a:tr h="418572">
                <a:tc>
                  <a:txBody>
                    <a:bodyPr/>
                    <a:lstStyle/>
                    <a:p>
                      <a:pPr algn="ctr"/>
                      <a:r>
                        <a:rPr lang="sl-SI" sz="1200" b="1" dirty="0">
                          <a:solidFill>
                            <a:schemeClr val="tx1"/>
                          </a:solidFill>
                        </a:rPr>
                        <a:t>1</a:t>
                      </a:r>
                      <a:endParaRPr lang="de-DE" sz="12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a:txBody>
                    <a:bodyPr/>
                    <a:lstStyle/>
                    <a:p>
                      <a:r>
                        <a:rPr lang="de-DE" sz="1100" b="1" dirty="0"/>
                        <a:t>Articles </a:t>
                      </a:r>
                      <a:r>
                        <a:rPr lang="de-DE" sz="1100" b="1" dirty="0" err="1"/>
                        <a:t>of</a:t>
                      </a:r>
                      <a:r>
                        <a:rPr lang="de-DE" sz="1100" b="1" dirty="0"/>
                        <a:t> </a:t>
                      </a:r>
                      <a:r>
                        <a:rPr lang="de-DE" sz="1100" b="1" dirty="0" err="1"/>
                        <a:t>association</a:t>
                      </a:r>
                      <a:r>
                        <a:rPr lang="de-DE" sz="1100" b="1" dirty="0"/>
                        <a:t> </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200" b="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938511"/>
                  </a:ext>
                </a:extLst>
              </a:tr>
              <a:tr h="521524">
                <a:tc gridSpan="3">
                  <a:txBody>
                    <a:bodyPr/>
                    <a:lstStyle/>
                    <a:p>
                      <a:pPr>
                        <a:spcAft>
                          <a:spcPts val="600"/>
                        </a:spcAft>
                      </a:pPr>
                      <a:r>
                        <a:rPr lang="en-US" sz="1100" dirty="0">
                          <a:solidFill>
                            <a:schemeClr val="tx1"/>
                          </a:solidFill>
                        </a:rPr>
                        <a:t>Signed in form of a notarial deed by founders at a notary public or with only a </a:t>
                      </a:r>
                      <a:r>
                        <a:rPr lang="en-US" sz="1100" dirty="0" err="1">
                          <a:solidFill>
                            <a:schemeClr val="tx1"/>
                          </a:solidFill>
                        </a:rPr>
                        <a:t>notarised</a:t>
                      </a:r>
                      <a:r>
                        <a:rPr lang="en-US" sz="1100" dirty="0">
                          <a:solidFill>
                            <a:schemeClr val="tx1"/>
                          </a:solidFill>
                        </a:rPr>
                        <a:t> signature (one founder)</a:t>
                      </a:r>
                      <a:r>
                        <a:rPr lang="sl-SI" sz="1100" dirty="0">
                          <a:solidFill>
                            <a:schemeClr val="tx1"/>
                          </a:solidFill>
                        </a:rPr>
                        <a:t>.</a:t>
                      </a:r>
                      <a:endParaRPr lang="en-US" sz="1100" dirty="0">
                        <a:solidFill>
                          <a:schemeClr val="tx1"/>
                        </a:solidFill>
                      </a:endParaRP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900" dirty="0"/>
                    </a:p>
                  </a:txBody>
                  <a:tcPr marL="90000" marR="90000" marT="46800" marB="46800"/>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900" b="0" dirty="0"/>
                    </a:p>
                  </a:txBody>
                  <a:tcPr marL="90000" marR="90000" marT="46800" marB="46800">
                    <a:lnL w="12700" cmpd="sng">
                      <a:noFill/>
                    </a:lnL>
                    <a:lnT w="12700" cmpd="sng">
                      <a:noFill/>
                    </a:lnT>
                  </a:tcPr>
                </a:tc>
                <a:extLst>
                  <a:ext uri="{0D108BD9-81ED-4DB2-BD59-A6C34878D82A}">
                    <a16:rowId xmlns:a16="http://schemas.microsoft.com/office/drawing/2014/main" val="599497134"/>
                  </a:ext>
                </a:extLst>
              </a:tr>
            </a:tbl>
          </a:graphicData>
        </a:graphic>
      </p:graphicFrame>
      <p:graphicFrame>
        <p:nvGraphicFramePr>
          <p:cNvPr id="14" name="Table 12">
            <a:extLst>
              <a:ext uri="{FF2B5EF4-FFF2-40B4-BE49-F238E27FC236}">
                <a16:creationId xmlns:a16="http://schemas.microsoft.com/office/drawing/2014/main" id="{A841CBAC-FA30-435D-B2B0-E78548C1F0B5}"/>
              </a:ext>
            </a:extLst>
          </p:cNvPr>
          <p:cNvGraphicFramePr>
            <a:graphicFrameLocks noGrp="1"/>
          </p:cNvGraphicFramePr>
          <p:nvPr>
            <p:extLst>
              <p:ext uri="{D42A27DB-BD31-4B8C-83A1-F6EECF244321}">
                <p14:modId xmlns:p14="http://schemas.microsoft.com/office/powerpoint/2010/main" val="782899292"/>
              </p:ext>
            </p:extLst>
          </p:nvPr>
        </p:nvGraphicFramePr>
        <p:xfrm>
          <a:off x="4354249" y="2180500"/>
          <a:ext cx="3487180" cy="4131162"/>
        </p:xfrm>
        <a:graphic>
          <a:graphicData uri="http://schemas.openxmlformats.org/drawingml/2006/table">
            <a:tbl>
              <a:tblPr bandRow="1">
                <a:tableStyleId>{5C22544A-7EE6-4342-B048-85BDC9FD1C3A}</a:tableStyleId>
              </a:tblPr>
              <a:tblGrid>
                <a:gridCol w="3487180">
                  <a:extLst>
                    <a:ext uri="{9D8B030D-6E8A-4147-A177-3AD203B41FA5}">
                      <a16:colId xmlns:a16="http://schemas.microsoft.com/office/drawing/2014/main" val="20000"/>
                    </a:ext>
                  </a:extLst>
                </a:gridCol>
              </a:tblGrid>
              <a:tr h="4131162">
                <a:tc>
                  <a:txBody>
                    <a:bodyPr/>
                    <a:lstStyle/>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100" dirty="0">
                        <a:solidFill>
                          <a:schemeClr val="tx1"/>
                        </a:solidFill>
                      </a:endParaRP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u="sng" dirty="0">
                          <a:solidFill>
                            <a:schemeClr val="tx1"/>
                          </a:solidFill>
                        </a:rPr>
                        <a:t>Court register excerpt for the founders </a:t>
                      </a:r>
                      <a:r>
                        <a:rPr lang="en-US" sz="1100" dirty="0">
                          <a:solidFill>
                            <a:schemeClr val="tx1"/>
                          </a:solidFill>
                        </a:rPr>
                        <a:t>with certified translation in the Slovenian language.</a:t>
                      </a:r>
                    </a:p>
                    <a:p>
                      <a:pPr marL="0" marR="0" lvl="0" indent="0" algn="just"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100" dirty="0">
                        <a:solidFill>
                          <a:schemeClr val="tx1"/>
                        </a:solidFill>
                      </a:endParaRPr>
                    </a:p>
                    <a:p>
                      <a:pPr marL="171450" indent="-171450" algn="just">
                        <a:spcAft>
                          <a:spcPts val="600"/>
                        </a:spcAft>
                        <a:buFont typeface="Arial" panose="020B0604020202020204" pitchFamily="34" charset="0"/>
                        <a:buChar char="•"/>
                      </a:pPr>
                      <a:r>
                        <a:rPr lang="en-US" sz="1100" u="sng" dirty="0"/>
                        <a:t>Certificate from the competent foreign tax authority </a:t>
                      </a:r>
                      <a:r>
                        <a:rPr lang="en-US" sz="1100" dirty="0"/>
                        <a:t>that the founder has no outstanding tax liabilities (not older than 30 days). </a:t>
                      </a:r>
                    </a:p>
                    <a:p>
                      <a:pPr marL="0" indent="0" algn="just">
                        <a:spcAft>
                          <a:spcPts val="600"/>
                        </a:spcAft>
                        <a:buFont typeface="Arial" panose="020B0604020202020204" pitchFamily="34" charset="0"/>
                        <a:buNone/>
                      </a:pPr>
                      <a:endParaRPr lang="en-US" sz="1100" dirty="0"/>
                    </a:p>
                    <a:p>
                      <a:pPr marL="171450" indent="-171450" algn="just">
                        <a:spcAft>
                          <a:spcPts val="600"/>
                        </a:spcAft>
                        <a:buFont typeface="Arial" panose="020B0604020202020204" pitchFamily="34" charset="0"/>
                        <a:buChar char="•"/>
                      </a:pPr>
                      <a:r>
                        <a:rPr lang="en-US" sz="1100" dirty="0"/>
                        <a:t>Extract from the competent foreign </a:t>
                      </a:r>
                      <a:r>
                        <a:rPr lang="en-US" sz="1100" u="sng" dirty="0"/>
                        <a:t>office for criminal records and misdemeanors records</a:t>
                      </a:r>
                      <a:r>
                        <a:rPr lang="en-US" sz="1100" dirty="0"/>
                        <a:t> (not older than 30 days) .</a:t>
                      </a:r>
                    </a:p>
                    <a:p>
                      <a:pPr marL="0" indent="0" algn="just">
                        <a:spcAft>
                          <a:spcPts val="600"/>
                        </a:spcAft>
                        <a:buFont typeface="Arial" panose="020B0604020202020204" pitchFamily="34" charset="0"/>
                        <a:buNone/>
                      </a:pPr>
                      <a:endParaRPr lang="en-US" sz="1100" dirty="0"/>
                    </a:p>
                    <a:p>
                      <a:pPr marL="171450" indent="-171450" algn="just">
                        <a:spcAft>
                          <a:spcPts val="600"/>
                        </a:spcAft>
                        <a:buFont typeface="Arial" panose="020B0604020202020204" pitchFamily="34" charset="0"/>
                        <a:buChar char="•"/>
                      </a:pPr>
                      <a:r>
                        <a:rPr lang="en-US" sz="1100" u="sng" dirty="0"/>
                        <a:t>Statement of founders </a:t>
                      </a:r>
                      <a:r>
                        <a:rPr lang="en-US" sz="1100" u="none" dirty="0"/>
                        <a:t>that they do not have any unsettled obligations t</a:t>
                      </a:r>
                      <a:r>
                        <a:rPr lang="en-US" sz="1100" dirty="0"/>
                        <a:t>o the state from previous business operations.</a:t>
                      </a:r>
                    </a:p>
                    <a:p>
                      <a:pPr marL="0" indent="0" algn="just">
                        <a:spcAft>
                          <a:spcPts val="600"/>
                        </a:spcAft>
                        <a:buFont typeface="Arial" panose="020B0604020202020204" pitchFamily="34" charset="0"/>
                        <a:buNone/>
                      </a:pPr>
                      <a:endParaRPr lang="en-US" sz="1100" dirty="0"/>
                    </a:p>
                    <a:p>
                      <a:pPr marL="171450" indent="-171450" algn="just">
                        <a:spcAft>
                          <a:spcPts val="600"/>
                        </a:spcAft>
                        <a:buFont typeface="Arial" panose="020B0604020202020204" pitchFamily="34" charset="0"/>
                        <a:buChar char="•"/>
                      </a:pPr>
                      <a:r>
                        <a:rPr lang="en-US" sz="1100" u="sng" dirty="0"/>
                        <a:t>Resolutions on appointment of directors/proxies</a:t>
                      </a:r>
                      <a:r>
                        <a:rPr lang="en-US" sz="1100" dirty="0"/>
                        <a:t>.</a:t>
                      </a:r>
                      <a:endParaRPr lang="sl-SI" sz="1100" dirty="0"/>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5" name="Table 12">
            <a:extLst>
              <a:ext uri="{FF2B5EF4-FFF2-40B4-BE49-F238E27FC236}">
                <a16:creationId xmlns:a16="http://schemas.microsoft.com/office/drawing/2014/main" id="{5551260D-1ED2-4405-8AD1-4199183D0843}"/>
              </a:ext>
            </a:extLst>
          </p:cNvPr>
          <p:cNvGraphicFramePr>
            <a:graphicFrameLocks noGrp="1"/>
          </p:cNvGraphicFramePr>
          <p:nvPr>
            <p:extLst>
              <p:ext uri="{D42A27DB-BD31-4B8C-83A1-F6EECF244321}">
                <p14:modId xmlns:p14="http://schemas.microsoft.com/office/powerpoint/2010/main" val="3762386522"/>
              </p:ext>
            </p:extLst>
          </p:nvPr>
        </p:nvGraphicFramePr>
        <p:xfrm>
          <a:off x="8114500" y="1808163"/>
          <a:ext cx="3490658" cy="4651832"/>
        </p:xfrm>
        <a:graphic>
          <a:graphicData uri="http://schemas.openxmlformats.org/drawingml/2006/table">
            <a:tbl>
              <a:tblPr bandRow="1">
                <a:tableStyleId>{5C22544A-7EE6-4342-B048-85BDC9FD1C3A}</a:tableStyleId>
              </a:tblPr>
              <a:tblGrid>
                <a:gridCol w="327600">
                  <a:extLst>
                    <a:ext uri="{9D8B030D-6E8A-4147-A177-3AD203B41FA5}">
                      <a16:colId xmlns:a16="http://schemas.microsoft.com/office/drawing/2014/main" val="20000"/>
                    </a:ext>
                  </a:extLst>
                </a:gridCol>
                <a:gridCol w="3163058">
                  <a:extLst>
                    <a:ext uri="{9D8B030D-6E8A-4147-A177-3AD203B41FA5}">
                      <a16:colId xmlns:a16="http://schemas.microsoft.com/office/drawing/2014/main" val="20001"/>
                    </a:ext>
                  </a:extLst>
                </a:gridCol>
              </a:tblGrid>
              <a:tr h="2094088">
                <a:tc grid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100" u="sng" dirty="0"/>
                        <a:t>Certified statement of persons to be appointed as directors/proxies </a:t>
                      </a:r>
                      <a:r>
                        <a:rPr lang="en-US" sz="1100" dirty="0"/>
                        <a:t>that there are no restrictions for their appointment and that they consent to their appointment.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1100" dirty="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mn-lt"/>
                          <a:ea typeface="+mn-ea"/>
                          <a:cs typeface="+mn-cs"/>
                        </a:rPr>
                        <a:t>Adopted resolution of the management on </a:t>
                      </a:r>
                      <a:r>
                        <a:rPr kumimoji="0" lang="en-US" sz="1100" b="0" i="0" u="sng" strike="noStrike" kern="1200" cap="none" spc="0" normalizeH="0" baseline="0" noProof="0" dirty="0">
                          <a:ln>
                            <a:noFill/>
                          </a:ln>
                          <a:solidFill>
                            <a:prstClr val="black"/>
                          </a:solidFill>
                          <a:effectLst/>
                          <a:uLnTx/>
                          <a:uFillTx/>
                          <a:latin typeface="+mn-lt"/>
                          <a:ea typeface="+mn-ea"/>
                          <a:cs typeface="+mn-cs"/>
                        </a:rPr>
                        <a:t>business address</a:t>
                      </a:r>
                      <a:r>
                        <a:rPr kumimoji="0" lang="en-US" sz="1100" b="0" i="0" u="none" strike="noStrike" kern="1200" cap="none" spc="0" normalizeH="0" baseline="0" noProof="0" dirty="0">
                          <a:ln>
                            <a:noFill/>
                          </a:ln>
                          <a:solidFill>
                            <a:prstClr val="black"/>
                          </a:solidFill>
                          <a:effectLst/>
                          <a:uLnTx/>
                          <a:uFillTx/>
                          <a:latin typeface="+mn-lt"/>
                          <a:ea typeface="+mn-ea"/>
                          <a:cs typeface="+mn-cs"/>
                        </a:rPr>
                        <a:t> and </a:t>
                      </a:r>
                      <a:r>
                        <a:rPr kumimoji="0" lang="en-US" sz="1100" b="0" i="0" u="sng" strike="noStrike" kern="1200" cap="none" spc="0" normalizeH="0" baseline="0" noProof="0" dirty="0">
                          <a:ln>
                            <a:noFill/>
                          </a:ln>
                          <a:solidFill>
                            <a:prstClr val="black"/>
                          </a:solidFill>
                          <a:effectLst/>
                          <a:uLnTx/>
                          <a:uFillTx/>
                          <a:latin typeface="+mn-lt"/>
                          <a:ea typeface="+mn-ea"/>
                          <a:cs typeface="+mn-cs"/>
                        </a:rPr>
                        <a:t>e-mail address.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sl-SI" sz="1100" b="0" i="0" u="sng"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sng" strike="noStrike" kern="1200" cap="none" spc="0" normalizeH="0" baseline="0" noProof="0" dirty="0" err="1">
                          <a:ln>
                            <a:noFill/>
                          </a:ln>
                          <a:solidFill>
                            <a:prstClr val="black"/>
                          </a:solidFill>
                          <a:effectLst/>
                          <a:uLnTx/>
                          <a:uFillTx/>
                          <a:latin typeface="+mn-lt"/>
                          <a:ea typeface="+mn-ea"/>
                          <a:cs typeface="+mn-cs"/>
                        </a:rPr>
                        <a:t>Notarised</a:t>
                      </a:r>
                      <a:r>
                        <a:rPr kumimoji="0" lang="en-US" sz="1100" b="0" i="0" u="sng" strike="noStrike" kern="1200" cap="none" spc="0" normalizeH="0" baseline="0" noProof="0" dirty="0">
                          <a:ln>
                            <a:noFill/>
                          </a:ln>
                          <a:solidFill>
                            <a:prstClr val="black"/>
                          </a:solidFill>
                          <a:effectLst/>
                          <a:uLnTx/>
                          <a:uFillTx/>
                          <a:latin typeface="+mn-lt"/>
                          <a:ea typeface="+mn-ea"/>
                          <a:cs typeface="+mn-cs"/>
                        </a:rPr>
                        <a:t> statement of the building owner</a:t>
                      </a:r>
                      <a:r>
                        <a:rPr kumimoji="0" lang="en-US" sz="1100" b="0" i="0" u="none" strike="noStrike" kern="1200" cap="none" spc="0" normalizeH="0" baseline="0" noProof="0" dirty="0">
                          <a:ln>
                            <a:noFill/>
                          </a:ln>
                          <a:solidFill>
                            <a:prstClr val="black"/>
                          </a:solidFill>
                          <a:effectLst/>
                          <a:uLnTx/>
                          <a:uFillTx/>
                          <a:latin typeface="+mn-lt"/>
                          <a:ea typeface="+mn-ea"/>
                          <a:cs typeface="+mn-cs"/>
                        </a:rPr>
                        <a:t>, where the business address is.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100" b="0" i="0" u="none" strike="noStrike" kern="1200" cap="none" spc="0" normalizeH="0" baseline="0" noProof="0" dirty="0">
                        <a:ln>
                          <a:noFill/>
                        </a:ln>
                        <a:solidFill>
                          <a:prstClr val="black"/>
                        </a:solidFill>
                        <a:effectLst/>
                        <a:uLnTx/>
                        <a:uFillTx/>
                        <a:latin typeface="+mn-lt"/>
                        <a:ea typeface="+mn-ea"/>
                        <a:cs typeface="+mn-cs"/>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809213"/>
                  </a:ext>
                </a:extLst>
              </a:tr>
              <a:tr h="422101">
                <a:tc>
                  <a:txBody>
                    <a:bodyPr/>
                    <a:lstStyle/>
                    <a:p>
                      <a:pPr algn="ctr"/>
                      <a:r>
                        <a:rPr lang="sl-SI" sz="1100" b="1" dirty="0">
                          <a:solidFill>
                            <a:schemeClr val="tx1"/>
                          </a:solidFill>
                        </a:rPr>
                        <a:t>3</a:t>
                      </a:r>
                      <a:endParaRPr lang="de-DE" sz="11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rowSpan="2">
                  <a:txBody>
                    <a:bodyPr/>
                    <a:lstStyle/>
                    <a:p>
                      <a:r>
                        <a:rPr lang="en-US" sz="1100" b="1" dirty="0"/>
                        <a:t>Acquiring the Slovenian tax number for</a:t>
                      </a:r>
                    </a:p>
                    <a:p>
                      <a:r>
                        <a:rPr lang="en-US" sz="1100" b="1" dirty="0"/>
                        <a:t>non-Slovenian founders and new directors and proxies</a:t>
                      </a:r>
                      <a:r>
                        <a:rPr lang="sl-SI" sz="1100" b="1" dirty="0"/>
                        <a:t>.</a:t>
                      </a:r>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4120">
                <a:tc>
                  <a:txBody>
                    <a:bodyPr/>
                    <a:lstStyle/>
                    <a:p>
                      <a:pPr algn="ctr"/>
                      <a:endParaRPr lang="de-DE" sz="11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r>
                        <a:rPr lang="en-US" sz="1100" b="1" dirty="0"/>
                        <a:t>non-Slovenian founders and new directors and proxies</a:t>
                      </a:r>
                      <a:r>
                        <a:rPr lang="sl-SI" sz="1100" b="1" dirty="0"/>
                        <a:t>.</a:t>
                      </a:r>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5668398"/>
                  </a:ext>
                </a:extLst>
              </a:tr>
              <a:tr h="1406571">
                <a:tc gridSpan="2">
                  <a:txBody>
                    <a:bodyPr/>
                    <a:lstStyle/>
                    <a:p>
                      <a:pPr marL="171450" indent="-171450">
                        <a:spcAft>
                          <a:spcPts val="600"/>
                        </a:spcAft>
                        <a:buFont typeface="Arial" panose="020B0604020202020204" pitchFamily="34" charset="0"/>
                        <a:buChar char="•"/>
                      </a:pPr>
                      <a:r>
                        <a:rPr lang="en-US" sz="1100" dirty="0"/>
                        <a:t>Copy of personal identification document for a natural person.</a:t>
                      </a:r>
                    </a:p>
                    <a:p>
                      <a:pPr marL="171450" indent="-171450">
                        <a:spcAft>
                          <a:spcPts val="600"/>
                        </a:spcAft>
                        <a:buFont typeface="Arial" panose="020B0604020202020204" pitchFamily="34" charset="0"/>
                        <a:buChar char="•"/>
                      </a:pPr>
                      <a:r>
                        <a:rPr lang="en-US" sz="1100" dirty="0"/>
                        <a:t>Original excerpt from the court register for a (legal entity) with a certified translation in the Slovenian language.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0F02D1FD-9C1B-4D86-AF93-5C03B1FDAB5D}"/>
              </a:ext>
            </a:extLst>
          </p:cNvPr>
          <p:cNvGraphicFramePr>
            <a:graphicFrameLocks noGrp="1"/>
          </p:cNvGraphicFramePr>
          <p:nvPr>
            <p:extLst>
              <p:ext uri="{D42A27DB-BD31-4B8C-83A1-F6EECF244321}">
                <p14:modId xmlns:p14="http://schemas.microsoft.com/office/powerpoint/2010/main" val="2341946051"/>
              </p:ext>
            </p:extLst>
          </p:nvPr>
        </p:nvGraphicFramePr>
        <p:xfrm>
          <a:off x="4350771" y="1807662"/>
          <a:ext cx="3447841" cy="637200"/>
        </p:xfrm>
        <a:graphic>
          <a:graphicData uri="http://schemas.openxmlformats.org/drawingml/2006/table">
            <a:tbl>
              <a:tblPr bandRow="1">
                <a:tableStyleId>{5C22544A-7EE6-4342-B048-85BDC9FD1C3A}</a:tableStyleId>
              </a:tblPr>
              <a:tblGrid>
                <a:gridCol w="271000">
                  <a:extLst>
                    <a:ext uri="{9D8B030D-6E8A-4147-A177-3AD203B41FA5}">
                      <a16:colId xmlns:a16="http://schemas.microsoft.com/office/drawing/2014/main" val="3655407754"/>
                    </a:ext>
                  </a:extLst>
                </a:gridCol>
                <a:gridCol w="3176841">
                  <a:extLst>
                    <a:ext uri="{9D8B030D-6E8A-4147-A177-3AD203B41FA5}">
                      <a16:colId xmlns:a16="http://schemas.microsoft.com/office/drawing/2014/main" val="2307381956"/>
                    </a:ext>
                  </a:extLst>
                </a:gridCol>
              </a:tblGrid>
              <a:tr h="232208">
                <a:tc>
                  <a:txBody>
                    <a:bodyPr/>
                    <a:lstStyle/>
                    <a:p>
                      <a:pPr algn="ctr"/>
                      <a:r>
                        <a:rPr lang="sl-SI" sz="1200" b="1" dirty="0">
                          <a:solidFill>
                            <a:schemeClr val="tx1"/>
                          </a:solidFill>
                        </a:rPr>
                        <a:t>2</a:t>
                      </a:r>
                      <a:endParaRPr lang="de-DE" sz="12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rowSpan="2">
                  <a:txBody>
                    <a:bodyPr/>
                    <a:lstStyle/>
                    <a:p>
                      <a:r>
                        <a:rPr lang="en-US" sz="1100" b="1" dirty="0"/>
                        <a:t>Supplementing documents </a:t>
                      </a:r>
                      <a:endParaRPr lang="en-US" sz="1100" dirty="0">
                        <a:solidFill>
                          <a:schemeClr val="tx1"/>
                        </a:solidFill>
                      </a:endParaRPr>
                    </a:p>
                  </a:txBody>
                  <a:tcPr marL="72000" marR="72000" marT="36000" marB="72000">
                    <a:lnL>
                      <a:noFill/>
                    </a:lnL>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958740976"/>
                  </a:ext>
                </a:extLst>
              </a:tr>
              <a:tr h="220445">
                <a:tc>
                  <a:txBody>
                    <a:bodyPr/>
                    <a:lstStyle/>
                    <a:p>
                      <a:endParaRPr lang="sl-SI" dirty="0"/>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sz="1100" dirty="0">
                        <a:solidFill>
                          <a:schemeClr val="tx1"/>
                        </a:solidFill>
                      </a:endParaRPr>
                    </a:p>
                  </a:txBody>
                  <a:tcPr marL="72000" marR="72000" marT="36000" marB="72000">
                    <a:lnL>
                      <a:noFill/>
                    </a:lnL>
                    <a:lnT w="12700" cmpd="sng">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33701535"/>
                  </a:ext>
                </a:extLst>
              </a:tr>
            </a:tbl>
          </a:graphicData>
        </a:graphic>
      </p:graphicFrame>
    </p:spTree>
    <p:extLst>
      <p:ext uri="{BB962C8B-B14F-4D97-AF65-F5344CB8AC3E}">
        <p14:creationId xmlns:p14="http://schemas.microsoft.com/office/powerpoint/2010/main" val="314603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CDABA21-84F4-4A4D-9792-F45AD3698797}"/>
              </a:ext>
            </a:extLst>
          </p:cNvPr>
          <p:cNvPicPr>
            <a:picLocks noChangeAspect="1"/>
          </p:cNvPicPr>
          <p:nvPr/>
        </p:nvPicPr>
        <p:blipFill rotWithShape="1">
          <a:blip r:embed="rId3">
            <a:extLst>
              <a:ext uri="{28A0092B-C50C-407E-A947-70E740481C1C}">
                <a14:useLocalDpi xmlns:a14="http://schemas.microsoft.com/office/drawing/2010/main" val="0"/>
              </a:ext>
            </a:extLst>
          </a:blip>
          <a:srcRect l="23106" t="-1" r="20088" b="20"/>
          <a:stretch/>
        </p:blipFill>
        <p:spPr>
          <a:xfrm>
            <a:off x="7729870" y="0"/>
            <a:ext cx="4462130" cy="6858000"/>
          </a:xfrm>
          <a:prstGeom prst="rect">
            <a:avLst/>
          </a:prstGeom>
        </p:spPr>
      </p:pic>
      <p:sp>
        <p:nvSpPr>
          <p:cNvPr id="2" name="Footer Placeholder 1">
            <a:extLst>
              <a:ext uri="{FF2B5EF4-FFF2-40B4-BE49-F238E27FC236}">
                <a16:creationId xmlns:a16="http://schemas.microsoft.com/office/drawing/2014/main" id="{9DFE3BE5-B8F7-4D7B-B5AE-816EF642AC6A}"/>
              </a:ext>
            </a:extLst>
          </p:cNvPr>
          <p:cNvSpPr>
            <a:spLocks noGrp="1"/>
          </p:cNvSpPr>
          <p:nvPr>
            <p:ph type="ftr" sz="quarter" idx="11"/>
          </p:nvPr>
        </p:nvSpPr>
        <p:spPr/>
        <p:txBody>
          <a:bodyPr/>
          <a:lstStyle/>
          <a:p>
            <a:r>
              <a:rPr lang="en-US" dirty="0"/>
              <a:t>Slovenia – Turkey Business Club | September 2021</a:t>
            </a:r>
          </a:p>
        </p:txBody>
      </p:sp>
      <p:sp>
        <p:nvSpPr>
          <p:cNvPr id="7" name="Date Placeholder 6">
            <a:extLst>
              <a:ext uri="{FF2B5EF4-FFF2-40B4-BE49-F238E27FC236}">
                <a16:creationId xmlns:a16="http://schemas.microsoft.com/office/drawing/2014/main" id="{BF757498-9796-46D2-8C49-E225449CBCA5}"/>
              </a:ext>
            </a:extLst>
          </p:cNvPr>
          <p:cNvSpPr>
            <a:spLocks noGrp="1"/>
          </p:cNvSpPr>
          <p:nvPr>
            <p:ph type="dt" sz="half" idx="2"/>
          </p:nvPr>
        </p:nvSpPr>
        <p:spPr/>
        <p:txBody>
          <a:bodyPr/>
          <a:lstStyle/>
          <a:p>
            <a:r>
              <a:rPr lang="de-DE" dirty="0">
                <a:solidFill>
                  <a:schemeClr val="bg1"/>
                </a:solidFill>
              </a:rPr>
              <a:t>CMS </a:t>
            </a:r>
            <a:r>
              <a:rPr lang="sl-SI" dirty="0" err="1">
                <a:solidFill>
                  <a:schemeClr val="bg1"/>
                </a:solidFill>
              </a:rPr>
              <a:t>Slovenia</a:t>
            </a:r>
            <a:endParaRPr lang="en-GB" dirty="0">
              <a:solidFill>
                <a:schemeClr val="bg1"/>
              </a:solidFill>
            </a:endParaRPr>
          </a:p>
        </p:txBody>
      </p:sp>
      <p:sp>
        <p:nvSpPr>
          <p:cNvPr id="3" name="Slide Number Placeholder 2">
            <a:extLst>
              <a:ext uri="{FF2B5EF4-FFF2-40B4-BE49-F238E27FC236}">
                <a16:creationId xmlns:a16="http://schemas.microsoft.com/office/drawing/2014/main" id="{F3845D33-1B79-1442-9A42-25BC278B72F9}"/>
              </a:ext>
            </a:extLst>
          </p:cNvPr>
          <p:cNvSpPr>
            <a:spLocks noGrp="1"/>
          </p:cNvSpPr>
          <p:nvPr>
            <p:ph type="sldNum" sz="quarter" idx="12"/>
          </p:nvPr>
        </p:nvSpPr>
        <p:spPr/>
        <p:txBody>
          <a:bodyPr/>
          <a:lstStyle/>
          <a:p>
            <a:fld id="{586824BF-3B93-454D-8CFC-2835FAC2A0AB}" type="slidenum">
              <a:rPr lang="de-DE" smtClean="0"/>
              <a:pPr/>
              <a:t>9</a:t>
            </a:fld>
            <a:endParaRPr lang="de-DE" dirty="0"/>
          </a:p>
        </p:txBody>
      </p:sp>
      <p:graphicFrame>
        <p:nvGraphicFramePr>
          <p:cNvPr id="15" name="Table 12">
            <a:extLst>
              <a:ext uri="{FF2B5EF4-FFF2-40B4-BE49-F238E27FC236}">
                <a16:creationId xmlns:a16="http://schemas.microsoft.com/office/drawing/2014/main" id="{5551260D-1ED2-4405-8AD1-4199183D0843}"/>
              </a:ext>
            </a:extLst>
          </p:cNvPr>
          <p:cNvGraphicFramePr>
            <a:graphicFrameLocks noGrp="1"/>
          </p:cNvGraphicFramePr>
          <p:nvPr>
            <p:extLst>
              <p:ext uri="{D42A27DB-BD31-4B8C-83A1-F6EECF244321}">
                <p14:modId xmlns:p14="http://schemas.microsoft.com/office/powerpoint/2010/main" val="2519130389"/>
              </p:ext>
            </p:extLst>
          </p:nvPr>
        </p:nvGraphicFramePr>
        <p:xfrm>
          <a:off x="595901" y="776179"/>
          <a:ext cx="6931950" cy="5753971"/>
        </p:xfrm>
        <a:graphic>
          <a:graphicData uri="http://schemas.openxmlformats.org/drawingml/2006/table">
            <a:tbl>
              <a:tblPr bandRow="1">
                <a:tableStyleId>{5C22544A-7EE6-4342-B048-85BDC9FD1C3A}</a:tableStyleId>
              </a:tblPr>
              <a:tblGrid>
                <a:gridCol w="659860">
                  <a:extLst>
                    <a:ext uri="{9D8B030D-6E8A-4147-A177-3AD203B41FA5}">
                      <a16:colId xmlns:a16="http://schemas.microsoft.com/office/drawing/2014/main" val="20000"/>
                    </a:ext>
                  </a:extLst>
                </a:gridCol>
                <a:gridCol w="6272090">
                  <a:extLst>
                    <a:ext uri="{9D8B030D-6E8A-4147-A177-3AD203B41FA5}">
                      <a16:colId xmlns:a16="http://schemas.microsoft.com/office/drawing/2014/main" val="20001"/>
                    </a:ext>
                  </a:extLst>
                </a:gridCol>
              </a:tblGrid>
              <a:tr h="706340">
                <a:tc>
                  <a:txBody>
                    <a:bodyPr/>
                    <a:lstStyle/>
                    <a:p>
                      <a:pPr marL="0" algn="ctr" defTabSz="914400" rtl="0" eaLnBrk="1" latinLnBrk="0" hangingPunct="1"/>
                      <a:r>
                        <a:rPr lang="sl-SI" sz="1200" b="1" kern="1200" dirty="0">
                          <a:solidFill>
                            <a:schemeClr val="tx1"/>
                          </a:solidFill>
                          <a:latin typeface="+mn-lt"/>
                          <a:ea typeface="+mn-ea"/>
                          <a:cs typeface="+mn-cs"/>
                        </a:rPr>
                        <a:t>5</a:t>
                      </a:r>
                      <a:endParaRPr lang="de-DE" sz="1200" b="1" kern="1200" dirty="0">
                        <a:solidFill>
                          <a:schemeClr val="tx1"/>
                        </a:solidFill>
                        <a:latin typeface="+mn-lt"/>
                        <a:ea typeface="+mn-ea"/>
                        <a:cs typeface="+mn-cs"/>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CCE3"/>
                    </a:solidFill>
                  </a:tcPr>
                </a:tc>
                <a:tc>
                  <a:txBody>
                    <a:bodyPr/>
                    <a:lstStyle/>
                    <a:p>
                      <a:r>
                        <a:rPr lang="en-US" sz="1200" b="1" dirty="0"/>
                        <a:t>Opening of a temporary bank account for transferring the money for the purposes of initial share capital and the obtainment of the bank’s confirmation on the paid in capital.</a:t>
                      </a:r>
                      <a:endParaRPr lang="de-DE" sz="12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809213"/>
                  </a:ext>
                </a:extLst>
              </a:tr>
              <a:tr h="1917060">
                <a:tc gridSpan="2">
                  <a:txBody>
                    <a:bodyPr/>
                    <a:lstStyle/>
                    <a:p>
                      <a:pPr marL="171450" indent="-171450" algn="l" defTabSz="914400" rtl="0" eaLnBrk="1" latinLnBrk="0" hangingPunct="1">
                        <a:spcAft>
                          <a:spcPts val="600"/>
                        </a:spcAft>
                        <a:buFont typeface="Arial" panose="020B0604020202020204" pitchFamily="34" charset="0"/>
                        <a:buChar char="•"/>
                      </a:pPr>
                      <a:r>
                        <a:rPr lang="en-US" sz="1100" kern="1200" dirty="0">
                          <a:solidFill>
                            <a:schemeClr val="dk1"/>
                          </a:solidFill>
                          <a:latin typeface="+mn-lt"/>
                          <a:ea typeface="+mn-ea"/>
                          <a:cs typeface="+mn-cs"/>
                        </a:rPr>
                        <a:t>Signed articles of association. </a:t>
                      </a:r>
                    </a:p>
                    <a:p>
                      <a:pPr marL="171450" indent="-171450" algn="l" defTabSz="914400" rtl="0" eaLnBrk="1" latinLnBrk="0" hangingPunct="1">
                        <a:spcAft>
                          <a:spcPts val="600"/>
                        </a:spcAft>
                        <a:buFont typeface="Arial" panose="020B0604020202020204" pitchFamily="34" charset="0"/>
                        <a:buChar char="•"/>
                      </a:pPr>
                      <a:r>
                        <a:rPr lang="en-US" sz="1100" kern="1200" dirty="0">
                          <a:solidFill>
                            <a:schemeClr val="dk1"/>
                          </a:solidFill>
                          <a:latin typeface="+mn-lt"/>
                          <a:ea typeface="+mn-ea"/>
                          <a:cs typeface="+mn-cs"/>
                        </a:rPr>
                        <a:t>Adopted resolution on business address and e-mail address.</a:t>
                      </a:r>
                    </a:p>
                    <a:p>
                      <a:pPr marL="171450" indent="-171450" algn="l" defTabSz="914400" rtl="0" eaLnBrk="1" latinLnBrk="0" hangingPunct="1">
                        <a:spcAft>
                          <a:spcPts val="600"/>
                        </a:spcAft>
                        <a:buFont typeface="Arial" panose="020B0604020202020204" pitchFamily="34" charset="0"/>
                        <a:buChar char="•"/>
                      </a:pPr>
                      <a:r>
                        <a:rPr lang="en-US" sz="1100" kern="1200" dirty="0">
                          <a:solidFill>
                            <a:schemeClr val="dk1"/>
                          </a:solidFill>
                          <a:latin typeface="+mn-lt"/>
                          <a:ea typeface="+mn-ea"/>
                          <a:cs typeface="+mn-cs"/>
                        </a:rPr>
                        <a:t>Adopted resolutions on appointment of directors/proxies.</a:t>
                      </a:r>
                    </a:p>
                    <a:p>
                      <a:pPr marL="171450" indent="-171450" algn="l" defTabSz="914400" rtl="0" eaLnBrk="1" latinLnBrk="0" hangingPunct="1">
                        <a:spcAft>
                          <a:spcPts val="600"/>
                        </a:spcAft>
                        <a:buFont typeface="Arial" panose="020B0604020202020204" pitchFamily="34" charset="0"/>
                        <a:buChar char="•"/>
                      </a:pPr>
                      <a:r>
                        <a:rPr lang="en-US" sz="1100" kern="1200" dirty="0">
                          <a:solidFill>
                            <a:schemeClr val="dk1"/>
                          </a:solidFill>
                          <a:latin typeface="+mn-lt"/>
                          <a:ea typeface="+mn-ea"/>
                          <a:cs typeface="+mn-cs"/>
                        </a:rPr>
                        <a:t>Identification documents and tax number for directors/proxies and founders.</a:t>
                      </a:r>
                    </a:p>
                    <a:p>
                      <a:pPr marL="171450" indent="-171450" algn="l" defTabSz="914400" rtl="0" eaLnBrk="1" latinLnBrk="0" hangingPunct="1">
                        <a:spcAft>
                          <a:spcPts val="600"/>
                        </a:spcAft>
                        <a:buFont typeface="Arial" panose="020B0604020202020204" pitchFamily="34" charset="0"/>
                        <a:buChar char="•"/>
                      </a:pPr>
                      <a:r>
                        <a:rPr lang="en-US" sz="1100" kern="1200" dirty="0">
                          <a:solidFill>
                            <a:schemeClr val="dk1"/>
                          </a:solidFill>
                          <a:latin typeface="+mn-lt"/>
                          <a:ea typeface="+mn-ea"/>
                          <a:cs typeface="+mn-cs"/>
                        </a:rPr>
                        <a:t>Notarized </a:t>
                      </a:r>
                      <a:r>
                        <a:rPr lang="en-US" sz="1100" kern="1200" dirty="0" err="1">
                          <a:solidFill>
                            <a:schemeClr val="dk1"/>
                          </a:solidFill>
                          <a:latin typeface="+mn-lt"/>
                          <a:ea typeface="+mn-ea"/>
                          <a:cs typeface="+mn-cs"/>
                        </a:rPr>
                        <a:t>PoA</a:t>
                      </a:r>
                      <a:r>
                        <a:rPr lang="en-US" sz="1100" kern="1200" dirty="0">
                          <a:solidFill>
                            <a:schemeClr val="dk1"/>
                          </a:solidFill>
                          <a:latin typeface="+mn-lt"/>
                          <a:ea typeface="+mn-ea"/>
                          <a:cs typeface="+mn-cs"/>
                        </a:rPr>
                        <a:t> for the authorized person arranging the opening of the account (present in person).</a:t>
                      </a:r>
                    </a:p>
                    <a:p>
                      <a:pPr marL="171450" indent="-171450" algn="l" defTabSz="914400" rtl="0" eaLnBrk="1" latinLnBrk="0" hangingPunct="1">
                        <a:spcAft>
                          <a:spcPts val="600"/>
                        </a:spcAft>
                        <a:buFont typeface="Arial" panose="020B0604020202020204" pitchFamily="34" charset="0"/>
                        <a:buChar char="•"/>
                      </a:pPr>
                      <a:r>
                        <a:rPr lang="en-US" sz="1100" kern="1200" dirty="0">
                          <a:solidFill>
                            <a:schemeClr val="dk1"/>
                          </a:solidFill>
                          <a:latin typeface="+mn-lt"/>
                          <a:ea typeface="+mn-ea"/>
                          <a:cs typeface="+mn-cs"/>
                        </a:rPr>
                        <a:t>KYC procedure -  Ultimate beneficial owner documentation for each funder (</a:t>
                      </a:r>
                      <a:r>
                        <a:rPr lang="en-US" sz="1100" kern="1200" dirty="0" err="1">
                          <a:solidFill>
                            <a:schemeClr val="dk1"/>
                          </a:solidFill>
                          <a:latin typeface="+mn-lt"/>
                          <a:ea typeface="+mn-ea"/>
                          <a:cs typeface="+mn-cs"/>
                        </a:rPr>
                        <a:t>notarised</a:t>
                      </a:r>
                      <a:r>
                        <a:rPr lang="en-US" sz="1100" kern="1200" dirty="0">
                          <a:solidFill>
                            <a:schemeClr val="dk1"/>
                          </a:solidFill>
                          <a:latin typeface="+mn-lt"/>
                          <a:ea typeface="+mn-ea"/>
                          <a:cs typeface="+mn-cs"/>
                        </a:rPr>
                        <a:t> extracts from the business/court register, showing the ownership chain).</a:t>
                      </a:r>
                    </a:p>
                    <a:p>
                      <a:pPr marL="0" algn="ctr" defTabSz="914400" rtl="0" eaLnBrk="1" latinLnBrk="0" hangingPunct="1"/>
                      <a:endParaRPr lang="de-DE" sz="1200" b="1" kern="1200" dirty="0">
                        <a:solidFill>
                          <a:schemeClr val="tx1"/>
                        </a:solidFill>
                        <a:latin typeface="+mn-lt"/>
                        <a:ea typeface="+mn-ea"/>
                        <a:cs typeface="+mn-cs"/>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endParaRPr lang="de-DE" sz="1200" b="1" kern="1200" dirty="0">
                        <a:solidFill>
                          <a:schemeClr val="tx1"/>
                        </a:solidFill>
                        <a:latin typeface="+mn-lt"/>
                        <a:ea typeface="+mn-ea"/>
                        <a:cs typeface="+mn-cs"/>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5035021"/>
                  </a:ext>
                </a:extLst>
              </a:tr>
              <a:tr h="305192">
                <a:tc gridSpan="2">
                  <a:txBody>
                    <a:bodyPr/>
                    <a:lstStyle/>
                    <a:p>
                      <a:pPr marL="171450" indent="-171450">
                        <a:spcAft>
                          <a:spcPts val="600"/>
                        </a:spcAft>
                        <a:buFont typeface="Arial" panose="020B0604020202020204" pitchFamily="34" charset="0"/>
                        <a:buChar char="•"/>
                      </a:pPr>
                      <a:endParaRPr lang="en-US" sz="1100"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337391">
                <a:tc>
                  <a:txBody>
                    <a:bodyPr/>
                    <a:lstStyle/>
                    <a:p>
                      <a:pPr algn="ctr"/>
                      <a:r>
                        <a:rPr lang="en-US" sz="1200" b="1" dirty="0">
                          <a:solidFill>
                            <a:schemeClr val="tx1"/>
                          </a:solidFill>
                        </a:rPr>
                        <a:t>7</a:t>
                      </a:r>
                      <a:endParaRPr lang="de-DE" sz="12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20000"/>
                      </a:schemeClr>
                    </a:solidFill>
                  </a:tcPr>
                </a:tc>
                <a:tc rowSpan="2">
                  <a:txBody>
                    <a:bodyPr/>
                    <a:lstStyle/>
                    <a:p>
                      <a:r>
                        <a:rPr lang="en-US" sz="1100" b="1" dirty="0"/>
                        <a:t>“post-incorporation” actions</a:t>
                      </a:r>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0117">
                <a:tc>
                  <a:txBody>
                    <a:bodyPr/>
                    <a:lstStyle/>
                    <a:p>
                      <a:pPr algn="ctr"/>
                      <a:endParaRPr lang="de-DE" sz="1200" b="1" dirty="0">
                        <a:solidFill>
                          <a:schemeClr val="tx1"/>
                        </a:solidFill>
                      </a:endParaRP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sz="1100" b="1" dirty="0"/>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8550103"/>
                  </a:ext>
                </a:extLst>
              </a:tr>
              <a:tr h="2070420">
                <a:tc gridSpan="2">
                  <a:txBody>
                    <a:bodyPr/>
                    <a:lstStyle/>
                    <a:p>
                      <a:pPr marL="171450" indent="-171450">
                        <a:spcAft>
                          <a:spcPts val="600"/>
                        </a:spcAft>
                        <a:buFont typeface="Arial" panose="020B0604020202020204" pitchFamily="34" charset="0"/>
                        <a:buChar char="•"/>
                      </a:pPr>
                      <a:r>
                        <a:rPr lang="en-US" sz="1100" b="1" dirty="0">
                          <a:solidFill>
                            <a:schemeClr val="tx1"/>
                          </a:solidFill>
                        </a:rPr>
                        <a:t>Notification of the ultimate beneficial owner </a:t>
                      </a:r>
                      <a:r>
                        <a:rPr lang="en-US" sz="1100" dirty="0">
                          <a:solidFill>
                            <a:schemeClr val="tx1"/>
                          </a:solidFill>
                        </a:rPr>
                        <a:t>(UBO -25% + 1 share) to the commercial/court register</a:t>
                      </a:r>
                    </a:p>
                    <a:p>
                      <a:pPr marL="0" indent="0">
                        <a:spcAft>
                          <a:spcPts val="600"/>
                        </a:spcAft>
                        <a:buFont typeface="Arial" panose="020B0604020202020204" pitchFamily="34" charset="0"/>
                        <a:buNone/>
                      </a:pPr>
                      <a:r>
                        <a:rPr lang="en-US" sz="1100" dirty="0">
                          <a:solidFill>
                            <a:schemeClr val="tx1"/>
                          </a:solidFill>
                        </a:rPr>
                        <a:t> (Certified court register excerpt showing the complete chain of ownership from UBO in relation to the company in Slovenia and  Copy of personal identification document/court register extract for UBO will be needed).</a:t>
                      </a:r>
                    </a:p>
                    <a:p>
                      <a:pPr marL="171450" indent="-171450">
                        <a:spcAft>
                          <a:spcPts val="600"/>
                        </a:spcAft>
                        <a:buFont typeface="Arial" panose="020B0604020202020204" pitchFamily="34" charset="0"/>
                        <a:buChar char="•"/>
                      </a:pPr>
                      <a:r>
                        <a:rPr lang="en-US" sz="1100" b="1" dirty="0"/>
                        <a:t>Opening of a regular bank account.</a:t>
                      </a:r>
                    </a:p>
                    <a:p>
                      <a:pPr marL="628650" lvl="1" indent="-171450">
                        <a:spcAft>
                          <a:spcPts val="600"/>
                        </a:spcAft>
                        <a:buFont typeface="Arial" panose="020B0604020202020204" pitchFamily="34" charset="0"/>
                        <a:buChar char="•"/>
                      </a:pPr>
                      <a:r>
                        <a:rPr lang="en-US" sz="1100" dirty="0"/>
                        <a:t>Extract of the newly established company. </a:t>
                      </a:r>
                    </a:p>
                    <a:p>
                      <a:pPr marL="628650" lvl="1" indent="-171450">
                        <a:spcAft>
                          <a:spcPts val="600"/>
                        </a:spcAft>
                        <a:buFont typeface="Arial" panose="020B0604020202020204" pitchFamily="34" charset="0"/>
                        <a:buChar char="•"/>
                      </a:pPr>
                      <a:r>
                        <a:rPr lang="en-US" sz="1100" dirty="0"/>
                        <a:t>Personal identification of the signatories of the company by the bank.</a:t>
                      </a:r>
                    </a:p>
                    <a:p>
                      <a:pPr marL="628650" lvl="1" indent="-171450">
                        <a:spcAft>
                          <a:spcPts val="600"/>
                        </a:spcAft>
                        <a:buFont typeface="Arial" panose="020B0604020202020204" pitchFamily="34" charset="0"/>
                        <a:buChar char="•"/>
                      </a:pPr>
                      <a:r>
                        <a:rPr lang="en-US" sz="1100" dirty="0"/>
                        <a:t>Contract with the bank.</a:t>
                      </a:r>
                    </a:p>
                    <a:p>
                      <a:pPr marL="171450" indent="-171450">
                        <a:spcAft>
                          <a:spcPts val="600"/>
                        </a:spcAft>
                        <a:buFont typeface="Arial" panose="020B0604020202020204" pitchFamily="34" charset="0"/>
                        <a:buChar char="•"/>
                      </a:pPr>
                      <a:endParaRPr lang="en-US" sz="1100" dirty="0">
                        <a:solidFill>
                          <a:schemeClr val="tx1"/>
                        </a:solidFill>
                      </a:endParaRPr>
                    </a:p>
                    <a:p>
                      <a:pPr marL="171450" indent="-171450">
                        <a:spcAft>
                          <a:spcPts val="600"/>
                        </a:spcAft>
                        <a:buFont typeface="Arial" panose="020B0604020202020204" pitchFamily="34" charset="0"/>
                        <a:buChar char="•"/>
                      </a:pPr>
                      <a:endParaRPr lang="en-US" sz="1100" dirty="0">
                        <a:solidFill>
                          <a:schemeClr val="tx1"/>
                        </a:solidFill>
                      </a:endParaRPr>
                    </a:p>
                  </a:txBody>
                  <a:tcPr marL="0" marR="0" marT="72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de-DE" sz="900" dirty="0"/>
                    </a:p>
                  </a:txBody>
                  <a:tcPr marL="90000" marR="90000" marT="46800" marB="468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7501421"/>
      </p:ext>
    </p:extLst>
  </p:cSld>
  <p:clrMapOvr>
    <a:masterClrMapping/>
  </p:clrMapOvr>
</p:sld>
</file>

<file path=ppt/theme/theme1.xml><?xml version="1.0" encoding="utf-8"?>
<a:theme xmlns:a="http://schemas.openxmlformats.org/drawingml/2006/main" name="Cover pattern">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alpha val="20000"/>
          </a:schemeClr>
        </a:solidFill>
        <a:ln>
          <a:noFill/>
        </a:ln>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Disclaimer June 2021">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1_Master content">
  <a:themeElements>
    <a:clrScheme name="Future Facing">
      <a:dk1>
        <a:sysClr val="windowText" lastClr="000000"/>
      </a:dk1>
      <a:lt1>
        <a:sysClr val="window" lastClr="FFFFFF"/>
      </a:lt1>
      <a:dk2>
        <a:srgbClr val="0D535F"/>
      </a:dk2>
      <a:lt2>
        <a:srgbClr val="E7E6E6"/>
      </a:lt2>
      <a:accent1>
        <a:srgbClr val="0D535F"/>
      </a:accent1>
      <a:accent2>
        <a:srgbClr val="FBBA00"/>
      </a:accent2>
      <a:accent3>
        <a:srgbClr val="EC6602"/>
      </a:accent3>
      <a:accent4>
        <a:srgbClr val="E50071"/>
      </a:accent4>
      <a:accent5>
        <a:srgbClr val="004D90"/>
      </a:accent5>
      <a:accent6>
        <a:srgbClr val="422373"/>
      </a:accent6>
      <a:hlink>
        <a:srgbClr val="004D90"/>
      </a:hlink>
      <a:folHlink>
        <a:srgbClr val="421A79"/>
      </a:folHlink>
    </a:clrScheme>
    <a:fontScheme name="CMS_Legal_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alpha val="20000"/>
          </a:schemeClr>
        </a:solidFill>
        <a:ln>
          <a:noFill/>
        </a:ln>
      </a:spPr>
      <a:bodyPr vert="horz" wrap="square" lIns="91440" tIns="45720" rIns="91440" bIns="45720" numCol="1"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9C06A7CC8DA64EB6B9928DDFC31D40" ma:contentTypeVersion="12" ma:contentTypeDescription="Create a new document." ma:contentTypeScope="" ma:versionID="f49554c5627a28bac9cd3e78dd6dd0b1">
  <xsd:schema xmlns:xsd="http://www.w3.org/2001/XMLSchema" xmlns:xs="http://www.w3.org/2001/XMLSchema" xmlns:p="http://schemas.microsoft.com/office/2006/metadata/properties" xmlns:ns2="ed884dab-023b-4427-8d1e-651fe34f8a35" xmlns:ns3="9c7d6e98-181e-4608-b39c-4ba442178d11" targetNamespace="http://schemas.microsoft.com/office/2006/metadata/properties" ma:root="true" ma:fieldsID="c92fc3b80992200aa9b8964f33a27143" ns2:_="" ns3:_="">
    <xsd:import namespace="ed884dab-023b-4427-8d1e-651fe34f8a35"/>
    <xsd:import namespace="9c7d6e98-181e-4608-b39c-4ba442178d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884dab-023b-4427-8d1e-651fe34f8a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7d6e98-181e-4608-b39c-4ba442178d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C91FD0-F3A5-437F-BCE2-24BE401F9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884dab-023b-4427-8d1e-651fe34f8a35"/>
    <ds:schemaRef ds:uri="9c7d6e98-181e-4608-b39c-4ba442178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E0EDA8-BA04-4065-9894-57B94211467F}">
  <ds:schemaRefs>
    <ds:schemaRef ds:uri="http://schemas.microsoft.com/sharepoint/v3/contenttype/forms"/>
  </ds:schemaRefs>
</ds:datastoreItem>
</file>

<file path=customXml/itemProps3.xml><?xml version="1.0" encoding="utf-8"?>
<ds:datastoreItem xmlns:ds="http://schemas.openxmlformats.org/officeDocument/2006/customXml" ds:itemID="{36133746-6B23-4C03-B183-6E5DE54D6F3F}">
  <ds:schemaRefs>
    <ds:schemaRef ds:uri="http://schemas.microsoft.com/office/infopath/2007/PartnerControls"/>
    <ds:schemaRef ds:uri="9c7d6e98-181e-4608-b39c-4ba442178d11"/>
    <ds:schemaRef ds:uri="http://purl.org/dc/elements/1.1/"/>
    <ds:schemaRef ds:uri="http://schemas.microsoft.com/office/2006/metadata/properties"/>
    <ds:schemaRef ds:uri="ed884dab-023b-4427-8d1e-651fe34f8a35"/>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3358</Words>
  <Application>Microsoft Office PowerPoint</Application>
  <PresentationFormat>Widescreen</PresentationFormat>
  <Paragraphs>311</Paragraphs>
  <Slides>18</Slides>
  <Notes>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18</vt:i4>
      </vt:variant>
    </vt:vector>
  </HeadingPairs>
  <TitlesOfParts>
    <vt:vector size="28" baseType="lpstr">
      <vt:lpstr>Arial</vt:lpstr>
      <vt:lpstr>Arial</vt:lpstr>
      <vt:lpstr>Calibri</vt:lpstr>
      <vt:lpstr>Courier New</vt:lpstr>
      <vt:lpstr>Symbol</vt:lpstr>
      <vt:lpstr>Wingdings</vt:lpstr>
      <vt:lpstr>Cover pattern</vt:lpstr>
      <vt:lpstr>Master content</vt:lpstr>
      <vt:lpstr>Disclaimer June 2021</vt:lpstr>
      <vt:lpstr>1_Master content</vt:lpstr>
      <vt:lpstr>Your next investment destination</vt:lpstr>
      <vt:lpstr>Table of contents</vt:lpstr>
      <vt:lpstr>CMS, Global Legal Network</vt:lpstr>
      <vt:lpstr>PowerPoint Presentation</vt:lpstr>
      <vt:lpstr>Why CMS is perfect partner for your next investment?</vt:lpstr>
      <vt:lpstr>PowerPoint Presentation</vt:lpstr>
      <vt:lpstr>How to form a LLC in Slovenia?</vt:lpstr>
      <vt:lpstr>How to form a LLC in Slovenia?</vt:lpstr>
      <vt:lpstr>PowerPoint Presentation</vt:lpstr>
      <vt:lpstr>PowerPoint Presentation</vt:lpstr>
      <vt:lpstr>Purchase of real estate in Slovenia</vt:lpstr>
      <vt:lpstr>Purchase of real estate in Slovenia</vt:lpstr>
      <vt:lpstr>PowerPoint Presentation</vt:lpstr>
      <vt:lpstr>Slovenian workforce market regulation</vt:lpstr>
      <vt:lpstr>Slovenian workforce market regulation </vt:lpstr>
      <vt:lpstr>Slovenian workforce market regulation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Donata Kohlase</dc:creator>
  <cp:lastModifiedBy>Jandl Dunja</cp:lastModifiedBy>
  <cp:revision>65</cp:revision>
  <dcterms:created xsi:type="dcterms:W3CDTF">2020-03-12T15:09:17Z</dcterms:created>
  <dcterms:modified xsi:type="dcterms:W3CDTF">2021-09-28T06:20:56Z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0x0101004D9C06A7CC8DA64EB6B9928DDFC31D40</vt:lpwstr>
  </property>
</Properties>
</file>