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handoutMasterIdLst>
    <p:handoutMasterId r:id="rId26"/>
  </p:handoutMasterIdLst>
  <p:sldIdLst>
    <p:sldId id="256" r:id="rId2"/>
    <p:sldId id="316" r:id="rId3"/>
    <p:sldId id="294" r:id="rId4"/>
    <p:sldId id="258" r:id="rId5"/>
    <p:sldId id="305" r:id="rId6"/>
    <p:sldId id="257" r:id="rId7"/>
    <p:sldId id="304" r:id="rId8"/>
    <p:sldId id="259" r:id="rId9"/>
    <p:sldId id="299" r:id="rId10"/>
    <p:sldId id="303" r:id="rId11"/>
    <p:sldId id="310" r:id="rId12"/>
    <p:sldId id="312" r:id="rId13"/>
    <p:sldId id="313" r:id="rId14"/>
    <p:sldId id="314" r:id="rId15"/>
    <p:sldId id="306" r:id="rId16"/>
    <p:sldId id="293" r:id="rId17"/>
    <p:sldId id="307" r:id="rId18"/>
    <p:sldId id="308" r:id="rId19"/>
    <p:sldId id="295" r:id="rId20"/>
    <p:sldId id="297" r:id="rId21"/>
    <p:sldId id="309" r:id="rId22"/>
    <p:sldId id="317" r:id="rId23"/>
    <p:sldId id="302" r:id="rId24"/>
    <p:sldId id="318" r:id="rId25"/>
  </p:sldIdLst>
  <p:sldSz cx="9144000" cy="6858000" type="screen4x3"/>
  <p:notesSz cx="6864350" cy="9996488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265" autoAdjust="0"/>
    <p:restoredTop sz="98757" autoAdjust="0"/>
  </p:normalViewPr>
  <p:slideViewPr>
    <p:cSldViewPr>
      <p:cViewPr>
        <p:scale>
          <a:sx n="90" d="100"/>
          <a:sy n="90" d="100"/>
        </p:scale>
        <p:origin x="658" y="-7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-59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CD0FDB-FD0E-44ED-8C63-FA519ED88FB2}" type="doc">
      <dgm:prSet loTypeId="urn:microsoft.com/office/officeart/2005/8/layout/chevron1" loCatId="process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sl-SI"/>
        </a:p>
      </dgm:t>
    </dgm:pt>
    <dgm:pt modelId="{60C74E3C-2472-456B-BCDA-C3A579DEEF26}">
      <dgm:prSet/>
      <dgm:spPr/>
      <dgm:t>
        <a:bodyPr/>
        <a:lstStyle/>
        <a:p>
          <a:r>
            <a:rPr lang="sl-SI"/>
            <a:t>Measure and design</a:t>
          </a:r>
        </a:p>
      </dgm:t>
    </dgm:pt>
    <dgm:pt modelId="{56C4AA3E-27CE-4DFE-A1F6-D86D0746A2DC}" type="parTrans" cxnId="{5CF7BB0E-5647-4737-B930-922BF702CA3E}">
      <dgm:prSet/>
      <dgm:spPr/>
      <dgm:t>
        <a:bodyPr/>
        <a:lstStyle/>
        <a:p>
          <a:endParaRPr lang="sl-SI"/>
        </a:p>
      </dgm:t>
    </dgm:pt>
    <dgm:pt modelId="{A1B5E849-E26C-4B58-AB71-7601D501AB0E}" type="sibTrans" cxnId="{5CF7BB0E-5647-4737-B930-922BF702CA3E}">
      <dgm:prSet/>
      <dgm:spPr/>
      <dgm:t>
        <a:bodyPr/>
        <a:lstStyle/>
        <a:p>
          <a:endParaRPr lang="sl-SI"/>
        </a:p>
      </dgm:t>
    </dgm:pt>
    <dgm:pt modelId="{8D1CC378-34F0-4C77-9834-1CF5B0D060C6}">
      <dgm:prSet/>
      <dgm:spPr/>
      <dgm:t>
        <a:bodyPr/>
        <a:lstStyle/>
        <a:p>
          <a:r>
            <a:rPr lang="sl-SI" dirty="0" err="1"/>
            <a:t>Designing</a:t>
          </a:r>
          <a:r>
            <a:rPr lang="sl-SI" dirty="0"/>
            <a:t>, engineering</a:t>
          </a:r>
        </a:p>
      </dgm:t>
    </dgm:pt>
    <dgm:pt modelId="{1BC0E0B5-607C-49DB-92A7-E929C7C78AA8}" type="parTrans" cxnId="{A4590D34-F519-4F30-886F-2CCC4D3EB277}">
      <dgm:prSet/>
      <dgm:spPr/>
      <dgm:t>
        <a:bodyPr/>
        <a:lstStyle/>
        <a:p>
          <a:endParaRPr lang="sl-SI"/>
        </a:p>
      </dgm:t>
    </dgm:pt>
    <dgm:pt modelId="{E8901296-CFA7-4C44-B43E-00E6311EB4C5}" type="sibTrans" cxnId="{A4590D34-F519-4F30-886F-2CCC4D3EB277}">
      <dgm:prSet/>
      <dgm:spPr/>
      <dgm:t>
        <a:bodyPr/>
        <a:lstStyle/>
        <a:p>
          <a:endParaRPr lang="sl-SI"/>
        </a:p>
      </dgm:t>
    </dgm:pt>
    <dgm:pt modelId="{C9D6F2A7-F66D-40B5-9475-8E4CF49B172C}">
      <dgm:prSet/>
      <dgm:spPr/>
      <dgm:t>
        <a:bodyPr/>
        <a:lstStyle/>
        <a:p>
          <a:r>
            <a:rPr lang="sl-SI" dirty="0" err="1"/>
            <a:t>Custom-made</a:t>
          </a:r>
          <a:r>
            <a:rPr lang="sl-SI" dirty="0"/>
            <a:t> </a:t>
          </a:r>
          <a:r>
            <a:rPr lang="sl-SI" dirty="0" err="1"/>
            <a:t>solutions</a:t>
          </a:r>
          <a:endParaRPr lang="sl-SI" dirty="0"/>
        </a:p>
      </dgm:t>
    </dgm:pt>
    <dgm:pt modelId="{87956126-EEF1-4911-88FF-EFA127C44FEE}" type="parTrans" cxnId="{B7E05289-5F22-4FDC-ADE0-9FDC137FE50F}">
      <dgm:prSet/>
      <dgm:spPr/>
      <dgm:t>
        <a:bodyPr/>
        <a:lstStyle/>
        <a:p>
          <a:endParaRPr lang="sl-SI"/>
        </a:p>
      </dgm:t>
    </dgm:pt>
    <dgm:pt modelId="{1B13BDB0-7E94-4065-B367-630006D3AD91}" type="sibTrans" cxnId="{B7E05289-5F22-4FDC-ADE0-9FDC137FE50F}">
      <dgm:prSet/>
      <dgm:spPr/>
      <dgm:t>
        <a:bodyPr/>
        <a:lstStyle/>
        <a:p>
          <a:endParaRPr lang="sl-SI"/>
        </a:p>
      </dgm:t>
    </dgm:pt>
    <dgm:pt modelId="{BEC6BF7C-56A2-45BA-9441-5B97D6B217D4}">
      <dgm:prSet/>
      <dgm:spPr/>
      <dgm:t>
        <a:bodyPr/>
        <a:lstStyle/>
        <a:p>
          <a:r>
            <a:rPr lang="sl-SI"/>
            <a:t>Assembly</a:t>
          </a:r>
        </a:p>
      </dgm:t>
    </dgm:pt>
    <dgm:pt modelId="{0CB2D168-1895-4FB9-B3FB-98D282BCEE9F}" type="parTrans" cxnId="{874CA512-ACD8-44FF-A80C-0AFAF30F7922}">
      <dgm:prSet/>
      <dgm:spPr/>
      <dgm:t>
        <a:bodyPr/>
        <a:lstStyle/>
        <a:p>
          <a:endParaRPr lang="sl-SI"/>
        </a:p>
      </dgm:t>
    </dgm:pt>
    <dgm:pt modelId="{DE84CC28-9224-4D61-8147-1C6F5FB8B943}" type="sibTrans" cxnId="{874CA512-ACD8-44FF-A80C-0AFAF30F7922}">
      <dgm:prSet/>
      <dgm:spPr/>
      <dgm:t>
        <a:bodyPr/>
        <a:lstStyle/>
        <a:p>
          <a:endParaRPr lang="sl-SI"/>
        </a:p>
      </dgm:t>
    </dgm:pt>
    <dgm:pt modelId="{545E5F19-9EB5-4266-B873-03D68CCFD2A5}" type="pres">
      <dgm:prSet presAssocID="{E9CD0FDB-FD0E-44ED-8C63-FA519ED88FB2}" presName="Name0" presStyleCnt="0">
        <dgm:presLayoutVars>
          <dgm:dir/>
          <dgm:animLvl val="lvl"/>
          <dgm:resizeHandles val="exact"/>
        </dgm:presLayoutVars>
      </dgm:prSet>
      <dgm:spPr/>
    </dgm:pt>
    <dgm:pt modelId="{84C5D0ED-4E7C-4771-8F1E-078CBE5F43B8}" type="pres">
      <dgm:prSet presAssocID="{60C74E3C-2472-456B-BCDA-C3A579DEEF26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D31E4078-396E-426D-ADDE-A9E0495B7252}" type="pres">
      <dgm:prSet presAssocID="{A1B5E849-E26C-4B58-AB71-7601D501AB0E}" presName="parTxOnlySpace" presStyleCnt="0"/>
      <dgm:spPr/>
    </dgm:pt>
    <dgm:pt modelId="{E069E303-55FC-4CAF-A8C1-153059BCBFEF}" type="pres">
      <dgm:prSet presAssocID="{8D1CC378-34F0-4C77-9834-1CF5B0D060C6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021CDFA8-9675-4BFD-9A6E-7AC756B9363B}" type="pres">
      <dgm:prSet presAssocID="{E8901296-CFA7-4C44-B43E-00E6311EB4C5}" presName="parTxOnlySpace" presStyleCnt="0"/>
      <dgm:spPr/>
    </dgm:pt>
    <dgm:pt modelId="{5499E24D-EEF9-4E40-BCB3-B5105E6DE3E8}" type="pres">
      <dgm:prSet presAssocID="{C9D6F2A7-F66D-40B5-9475-8E4CF49B172C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3D0E4250-1F7B-49D3-A689-299A585BA8FE}" type="pres">
      <dgm:prSet presAssocID="{1B13BDB0-7E94-4065-B367-630006D3AD91}" presName="parTxOnlySpace" presStyleCnt="0"/>
      <dgm:spPr/>
    </dgm:pt>
    <dgm:pt modelId="{BAF465E1-86AB-4752-A02D-A788E639C53E}" type="pres">
      <dgm:prSet presAssocID="{BEC6BF7C-56A2-45BA-9441-5B97D6B217D4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2892850B-B774-4762-B408-D5B674C54124}" type="presOf" srcId="{C9D6F2A7-F66D-40B5-9475-8E4CF49B172C}" destId="{5499E24D-EEF9-4E40-BCB3-B5105E6DE3E8}" srcOrd="0" destOrd="0" presId="urn:microsoft.com/office/officeart/2005/8/layout/chevron1"/>
    <dgm:cxn modelId="{5CF7BB0E-5647-4737-B930-922BF702CA3E}" srcId="{E9CD0FDB-FD0E-44ED-8C63-FA519ED88FB2}" destId="{60C74E3C-2472-456B-BCDA-C3A579DEEF26}" srcOrd="0" destOrd="0" parTransId="{56C4AA3E-27CE-4DFE-A1F6-D86D0746A2DC}" sibTransId="{A1B5E849-E26C-4B58-AB71-7601D501AB0E}"/>
    <dgm:cxn modelId="{874CA512-ACD8-44FF-A80C-0AFAF30F7922}" srcId="{E9CD0FDB-FD0E-44ED-8C63-FA519ED88FB2}" destId="{BEC6BF7C-56A2-45BA-9441-5B97D6B217D4}" srcOrd="3" destOrd="0" parTransId="{0CB2D168-1895-4FB9-B3FB-98D282BCEE9F}" sibTransId="{DE84CC28-9224-4D61-8147-1C6F5FB8B943}"/>
    <dgm:cxn modelId="{A4590D34-F519-4F30-886F-2CCC4D3EB277}" srcId="{E9CD0FDB-FD0E-44ED-8C63-FA519ED88FB2}" destId="{8D1CC378-34F0-4C77-9834-1CF5B0D060C6}" srcOrd="1" destOrd="0" parTransId="{1BC0E0B5-607C-49DB-92A7-E929C7C78AA8}" sibTransId="{E8901296-CFA7-4C44-B43E-00E6311EB4C5}"/>
    <dgm:cxn modelId="{D8B2C288-B158-44DD-B54C-3CAC9A9C292C}" type="presOf" srcId="{E9CD0FDB-FD0E-44ED-8C63-FA519ED88FB2}" destId="{545E5F19-9EB5-4266-B873-03D68CCFD2A5}" srcOrd="0" destOrd="0" presId="urn:microsoft.com/office/officeart/2005/8/layout/chevron1"/>
    <dgm:cxn modelId="{B7E05289-5F22-4FDC-ADE0-9FDC137FE50F}" srcId="{E9CD0FDB-FD0E-44ED-8C63-FA519ED88FB2}" destId="{C9D6F2A7-F66D-40B5-9475-8E4CF49B172C}" srcOrd="2" destOrd="0" parTransId="{87956126-EEF1-4911-88FF-EFA127C44FEE}" sibTransId="{1B13BDB0-7E94-4065-B367-630006D3AD91}"/>
    <dgm:cxn modelId="{A00B02AE-600B-4675-8D01-5D656DFE2163}" type="presOf" srcId="{60C74E3C-2472-456B-BCDA-C3A579DEEF26}" destId="{84C5D0ED-4E7C-4771-8F1E-078CBE5F43B8}" srcOrd="0" destOrd="0" presId="urn:microsoft.com/office/officeart/2005/8/layout/chevron1"/>
    <dgm:cxn modelId="{1E0366EF-6399-4487-BE73-E36875FFA95D}" type="presOf" srcId="{8D1CC378-34F0-4C77-9834-1CF5B0D060C6}" destId="{E069E303-55FC-4CAF-A8C1-153059BCBFEF}" srcOrd="0" destOrd="0" presId="urn:microsoft.com/office/officeart/2005/8/layout/chevron1"/>
    <dgm:cxn modelId="{939B75FD-13B5-48EF-8A91-F6B7A9E87524}" type="presOf" srcId="{BEC6BF7C-56A2-45BA-9441-5B97D6B217D4}" destId="{BAF465E1-86AB-4752-A02D-A788E639C53E}" srcOrd="0" destOrd="0" presId="urn:microsoft.com/office/officeart/2005/8/layout/chevron1"/>
    <dgm:cxn modelId="{F19AFF5E-6CF5-41B1-AC24-BC15B22362C3}" type="presParOf" srcId="{545E5F19-9EB5-4266-B873-03D68CCFD2A5}" destId="{84C5D0ED-4E7C-4771-8F1E-078CBE5F43B8}" srcOrd="0" destOrd="0" presId="urn:microsoft.com/office/officeart/2005/8/layout/chevron1"/>
    <dgm:cxn modelId="{5B154200-01B0-4BAF-BEA8-1762848FBC56}" type="presParOf" srcId="{545E5F19-9EB5-4266-B873-03D68CCFD2A5}" destId="{D31E4078-396E-426D-ADDE-A9E0495B7252}" srcOrd="1" destOrd="0" presId="urn:microsoft.com/office/officeart/2005/8/layout/chevron1"/>
    <dgm:cxn modelId="{2D9CDC4A-DE0D-47A1-AD4B-8A45A1B01112}" type="presParOf" srcId="{545E5F19-9EB5-4266-B873-03D68CCFD2A5}" destId="{E069E303-55FC-4CAF-A8C1-153059BCBFEF}" srcOrd="2" destOrd="0" presId="urn:microsoft.com/office/officeart/2005/8/layout/chevron1"/>
    <dgm:cxn modelId="{7B40912E-DA06-4B25-9D60-E28F62901E65}" type="presParOf" srcId="{545E5F19-9EB5-4266-B873-03D68CCFD2A5}" destId="{021CDFA8-9675-4BFD-9A6E-7AC756B9363B}" srcOrd="3" destOrd="0" presId="urn:microsoft.com/office/officeart/2005/8/layout/chevron1"/>
    <dgm:cxn modelId="{98C3D075-359A-4DA9-97EF-A90F3B0857D8}" type="presParOf" srcId="{545E5F19-9EB5-4266-B873-03D68CCFD2A5}" destId="{5499E24D-EEF9-4E40-BCB3-B5105E6DE3E8}" srcOrd="4" destOrd="0" presId="urn:microsoft.com/office/officeart/2005/8/layout/chevron1"/>
    <dgm:cxn modelId="{50AC2892-6006-44FF-9F3E-8281DCAAA527}" type="presParOf" srcId="{545E5F19-9EB5-4266-B873-03D68CCFD2A5}" destId="{3D0E4250-1F7B-49D3-A689-299A585BA8FE}" srcOrd="5" destOrd="0" presId="urn:microsoft.com/office/officeart/2005/8/layout/chevron1"/>
    <dgm:cxn modelId="{7D4FD1A5-ED37-4C19-BF13-F61385DE6EFB}" type="presParOf" srcId="{545E5F19-9EB5-4266-B873-03D68CCFD2A5}" destId="{BAF465E1-86AB-4752-A02D-A788E639C53E}" srcOrd="6" destOrd="0" presId="urn:microsoft.com/office/officeart/2005/8/layout/chevron1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C5D0ED-4E7C-4771-8F1E-078CBE5F43B8}">
      <dsp:nvSpPr>
        <dsp:cNvPr id="0" name=""/>
        <dsp:cNvSpPr/>
      </dsp:nvSpPr>
      <dsp:spPr>
        <a:xfrm>
          <a:off x="3912" y="804304"/>
          <a:ext cx="2277690" cy="911076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000" kern="1200"/>
            <a:t>Measure and design</a:t>
          </a:r>
        </a:p>
      </dsp:txBody>
      <dsp:txXfrm>
        <a:off x="459450" y="804304"/>
        <a:ext cx="1366614" cy="911076"/>
      </dsp:txXfrm>
    </dsp:sp>
    <dsp:sp modelId="{E069E303-55FC-4CAF-A8C1-153059BCBFEF}">
      <dsp:nvSpPr>
        <dsp:cNvPr id="0" name=""/>
        <dsp:cNvSpPr/>
      </dsp:nvSpPr>
      <dsp:spPr>
        <a:xfrm>
          <a:off x="2053834" y="804304"/>
          <a:ext cx="2277690" cy="911076"/>
        </a:xfrm>
        <a:prstGeom prst="chevron">
          <a:avLst/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shade val="51000"/>
                <a:satMod val="130000"/>
              </a:schemeClr>
            </a:gs>
            <a:gs pos="80000">
              <a:schemeClr val="accent5">
                <a:hueOff val="-3311292"/>
                <a:satOff val="13270"/>
                <a:lumOff val="2876"/>
                <a:alphaOff val="0"/>
                <a:shade val="93000"/>
                <a:satMod val="13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000" kern="1200" dirty="0" err="1"/>
            <a:t>Designing</a:t>
          </a:r>
          <a:r>
            <a:rPr lang="sl-SI" sz="2000" kern="1200" dirty="0"/>
            <a:t>, engineering</a:t>
          </a:r>
        </a:p>
      </dsp:txBody>
      <dsp:txXfrm>
        <a:off x="2509372" y="804304"/>
        <a:ext cx="1366614" cy="911076"/>
      </dsp:txXfrm>
    </dsp:sp>
    <dsp:sp modelId="{5499E24D-EEF9-4E40-BCB3-B5105E6DE3E8}">
      <dsp:nvSpPr>
        <dsp:cNvPr id="0" name=""/>
        <dsp:cNvSpPr/>
      </dsp:nvSpPr>
      <dsp:spPr>
        <a:xfrm>
          <a:off x="4103755" y="804304"/>
          <a:ext cx="2277690" cy="911076"/>
        </a:xfrm>
        <a:prstGeom prst="chevron">
          <a:avLst/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shade val="51000"/>
                <a:satMod val="130000"/>
              </a:schemeClr>
            </a:gs>
            <a:gs pos="80000">
              <a:schemeClr val="accent5">
                <a:hueOff val="-6622584"/>
                <a:satOff val="26541"/>
                <a:lumOff val="5752"/>
                <a:alphaOff val="0"/>
                <a:shade val="93000"/>
                <a:satMod val="13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000" kern="1200" dirty="0" err="1"/>
            <a:t>Custom-made</a:t>
          </a:r>
          <a:r>
            <a:rPr lang="sl-SI" sz="2000" kern="1200" dirty="0"/>
            <a:t> </a:t>
          </a:r>
          <a:r>
            <a:rPr lang="sl-SI" sz="2000" kern="1200" dirty="0" err="1"/>
            <a:t>solutions</a:t>
          </a:r>
          <a:endParaRPr lang="sl-SI" sz="2000" kern="1200" dirty="0"/>
        </a:p>
      </dsp:txBody>
      <dsp:txXfrm>
        <a:off x="4559293" y="804304"/>
        <a:ext cx="1366614" cy="911076"/>
      </dsp:txXfrm>
    </dsp:sp>
    <dsp:sp modelId="{BAF465E1-86AB-4752-A02D-A788E639C53E}">
      <dsp:nvSpPr>
        <dsp:cNvPr id="0" name=""/>
        <dsp:cNvSpPr/>
      </dsp:nvSpPr>
      <dsp:spPr>
        <a:xfrm>
          <a:off x="6153676" y="804304"/>
          <a:ext cx="2277690" cy="911076"/>
        </a:xfrm>
        <a:prstGeom prst="chevron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000" kern="1200"/>
            <a:t>Assembly</a:t>
          </a:r>
        </a:p>
      </dsp:txBody>
      <dsp:txXfrm>
        <a:off x="6609214" y="804304"/>
        <a:ext cx="1366614" cy="9110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4552" cy="499824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l">
              <a:defRPr sz="1300"/>
            </a:lvl1pPr>
          </a:lstStyle>
          <a:p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quarter" idx="1"/>
          </p:nvPr>
        </p:nvSpPr>
        <p:spPr>
          <a:xfrm>
            <a:off x="3888210" y="0"/>
            <a:ext cx="2974552" cy="499824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r">
              <a:defRPr sz="1300"/>
            </a:lvl1pPr>
          </a:lstStyle>
          <a:p>
            <a:fld id="{C2A69E45-A527-4109-AB00-43B60DDC8ED6}" type="datetimeFigureOut">
              <a:rPr lang="sl-SI" smtClean="0"/>
              <a:t>28. 09. 2021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2"/>
          </p:nvPr>
        </p:nvSpPr>
        <p:spPr>
          <a:xfrm>
            <a:off x="0" y="9494929"/>
            <a:ext cx="2974552" cy="499824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l">
              <a:defRPr sz="1300"/>
            </a:lvl1pPr>
          </a:lstStyle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3"/>
          </p:nvPr>
        </p:nvSpPr>
        <p:spPr>
          <a:xfrm>
            <a:off x="3888210" y="9494929"/>
            <a:ext cx="2974552" cy="499824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r">
              <a:defRPr sz="1300"/>
            </a:lvl1pPr>
          </a:lstStyle>
          <a:p>
            <a:fld id="{71703C20-24CC-42ED-8339-06E4A0C2874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297712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Uredite slog podnaslova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C2E8-85B6-4273-9036-BCCFFC56F154}" type="datetimeFigureOut">
              <a:rPr lang="sl-SI" smtClean="0"/>
              <a:t>28. 09. 2021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806B5-5421-44F7-BA16-FAA5AD50317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41444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C2E8-85B6-4273-9036-BCCFFC56F154}" type="datetimeFigureOut">
              <a:rPr lang="sl-SI" smtClean="0"/>
              <a:t>28. 09. 2021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806B5-5421-44F7-BA16-FAA5AD50317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94422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C2E8-85B6-4273-9036-BCCFFC56F154}" type="datetimeFigureOut">
              <a:rPr lang="sl-SI" smtClean="0"/>
              <a:t>28. 09. 2021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806B5-5421-44F7-BA16-FAA5AD50317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88940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C2E8-85B6-4273-9036-BCCFFC56F154}" type="datetimeFigureOut">
              <a:rPr lang="sl-SI" smtClean="0"/>
              <a:t>28. 09. 2021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806B5-5421-44F7-BA16-FAA5AD50317D}" type="slidenum">
              <a:rPr lang="sl-SI" smtClean="0"/>
              <a:t>‹#›</a:t>
            </a:fld>
            <a:endParaRPr lang="sl-SI"/>
          </a:p>
        </p:txBody>
      </p:sp>
      <p:pic>
        <p:nvPicPr>
          <p:cNvPr id="7" name="Slika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6149516"/>
            <a:ext cx="2843396" cy="655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475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C2E8-85B6-4273-9036-BCCFFC56F154}" type="datetimeFigureOut">
              <a:rPr lang="sl-SI" smtClean="0"/>
              <a:t>28. 09. 2021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806B5-5421-44F7-BA16-FAA5AD50317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63886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C2E8-85B6-4273-9036-BCCFFC56F154}" type="datetimeFigureOut">
              <a:rPr lang="sl-SI" smtClean="0"/>
              <a:t>28. 09. 2021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806B5-5421-44F7-BA16-FAA5AD50317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04958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C2E8-85B6-4273-9036-BCCFFC56F154}" type="datetimeFigureOut">
              <a:rPr lang="sl-SI" smtClean="0"/>
              <a:t>28. 09. 2021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806B5-5421-44F7-BA16-FAA5AD50317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64743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C2E8-85B6-4273-9036-BCCFFC56F154}" type="datetimeFigureOut">
              <a:rPr lang="sl-SI" smtClean="0"/>
              <a:t>28. 09. 2021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806B5-5421-44F7-BA16-FAA5AD50317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23388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C2E8-85B6-4273-9036-BCCFFC56F154}" type="datetimeFigureOut">
              <a:rPr lang="sl-SI" smtClean="0"/>
              <a:t>28. 09. 2021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806B5-5421-44F7-BA16-FAA5AD50317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69230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C2E8-85B6-4273-9036-BCCFFC56F154}" type="datetimeFigureOut">
              <a:rPr lang="sl-SI" smtClean="0"/>
              <a:t>28. 09. 2021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806B5-5421-44F7-BA16-FAA5AD50317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33222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C2E8-85B6-4273-9036-BCCFFC56F154}" type="datetimeFigureOut">
              <a:rPr lang="sl-SI" smtClean="0"/>
              <a:t>28. 09. 2021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806B5-5421-44F7-BA16-FAA5AD50317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40515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42C2E8-85B6-4273-9036-BCCFFC56F154}" type="datetimeFigureOut">
              <a:rPr lang="sl-SI" smtClean="0"/>
              <a:t>28. 09. 2021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9806B5-5421-44F7-BA16-FAA5AD50317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5776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tel:+38651624207" TargetMode="External"/><Relationship Id="rId2" Type="http://schemas.openxmlformats.org/officeDocument/2006/relationships/hyperlink" Target="mailto:zdenka@ograje.com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tel:+38641588022" TargetMode="External"/><Relationship Id="rId2" Type="http://schemas.openxmlformats.org/officeDocument/2006/relationships/hyperlink" Target="mailto:Janez.Kocevar@ograje.com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hyperlink" Target="www.ograje.com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tel:+38651624207" TargetMode="External"/><Relationship Id="rId2" Type="http://schemas.openxmlformats.org/officeDocument/2006/relationships/hyperlink" Target="mailto:zdenka@ograje.com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tel:+38641588022" TargetMode="External"/><Relationship Id="rId2" Type="http://schemas.openxmlformats.org/officeDocument/2006/relationships/hyperlink" Target="mailto:Janez.Kocevar@ograje.com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hyperlink" Target="www.ograje.co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220936" y="2852936"/>
            <a:ext cx="6400800" cy="3456384"/>
          </a:xfrm>
        </p:spPr>
        <p:txBody>
          <a:bodyPr>
            <a:noAutofit/>
          </a:bodyPr>
          <a:lstStyle/>
          <a:p>
            <a:pPr algn="l"/>
            <a:r>
              <a:rPr lang="sl-SI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Zdenka Pečnik Kočevar, CEO &amp; </a:t>
            </a:r>
            <a:r>
              <a:rPr lang="sl-SI" sz="28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Founder</a:t>
            </a:r>
            <a:endParaRPr lang="sl-SI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l"/>
            <a:r>
              <a:rPr lang="sl-SI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OGRAJE KOČEVAR d.o.o.</a:t>
            </a:r>
          </a:p>
          <a:p>
            <a:pPr algn="l"/>
            <a:r>
              <a:rPr lang="sl-SI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Tovarniška cesta 11 c, 3312 Prebold </a:t>
            </a:r>
            <a:r>
              <a:rPr lang="sl-SI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Slovenia</a:t>
            </a:r>
            <a:r>
              <a:rPr lang="sl-SI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- EU</a:t>
            </a:r>
          </a:p>
          <a:p>
            <a:pPr algn="l"/>
            <a:r>
              <a:rPr lang="sl-SI" sz="2800" dirty="0">
                <a:solidFill>
                  <a:schemeClr val="tx1">
                    <a:lumMod val="65000"/>
                    <a:lumOff val="35000"/>
                  </a:schemeClr>
                </a:solidFill>
                <a:hlinkClick r:id="rId2"/>
              </a:rPr>
              <a:t>zdenka@ograje.com</a:t>
            </a:r>
            <a:endParaRPr lang="sl-SI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l"/>
            <a:r>
              <a:rPr lang="sl-SI" sz="2800" b="1" i="0" u="none" strike="noStrike" dirty="0">
                <a:solidFill>
                  <a:srgbClr val="FFFFFF"/>
                </a:solidFill>
                <a:effectLst/>
                <a:hlinkClick r:id="rId3" tooltip="+386 (0)51 624 207"/>
              </a:rPr>
              <a:t>M: +386 (0)41 754 865</a:t>
            </a:r>
            <a:endParaRPr lang="sl-SI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l"/>
            <a:r>
              <a:rPr lang="sl-SI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www.ograje.com</a:t>
            </a:r>
          </a:p>
          <a:p>
            <a:pPr algn="l"/>
            <a:endParaRPr lang="sl-SI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728152"/>
            <a:ext cx="6244762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0748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12C0137-D034-4535-AD98-0D688CE1D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>
                <a:solidFill>
                  <a:srgbClr val="C00000"/>
                </a:solidFill>
              </a:rPr>
              <a:t>WHY CHOOSE US?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A03DCB79-5A65-46EC-ABFD-CF884881F1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003232" cy="2980928"/>
          </a:xfrm>
        </p:spPr>
        <p:txBody>
          <a:bodyPr>
            <a:normAutofit lnSpcReduction="10000"/>
          </a:bodyPr>
          <a:lstStyle/>
          <a:p>
            <a:r>
              <a:rPr lang="sl-SI" sz="20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Over</a:t>
            </a:r>
            <a:r>
              <a:rPr lang="sl-SI" sz="2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15 </a:t>
            </a:r>
            <a:r>
              <a:rPr lang="sl-SI" sz="20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years</a:t>
            </a:r>
            <a:r>
              <a:rPr lang="sl-SI" sz="2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sl-SI" sz="20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experience</a:t>
            </a:r>
            <a:r>
              <a:rPr lang="sl-SI" sz="2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sl-SI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 </a:t>
            </a:r>
            <a:r>
              <a:rPr lang="sl-SI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manufacturing</a:t>
            </a:r>
            <a:r>
              <a:rPr lang="sl-SI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sl-SI" sz="20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fences</a:t>
            </a:r>
            <a:r>
              <a:rPr lang="sl-SI" sz="2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sl-SI" sz="20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railings</a:t>
            </a:r>
            <a:r>
              <a:rPr lang="sl-SI" sz="2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sl-SI" sz="20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balconies</a:t>
            </a:r>
            <a:r>
              <a:rPr lang="sl-SI" sz="2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sl-SI" sz="20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and</a:t>
            </a:r>
            <a:r>
              <a:rPr lang="sl-SI" sz="2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sl-SI" sz="20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gates</a:t>
            </a:r>
            <a:r>
              <a:rPr lang="sl-SI" sz="2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sl-SI" sz="20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of</a:t>
            </a:r>
            <a:r>
              <a:rPr lang="sl-SI" sz="2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sl-SI" sz="20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an</a:t>
            </a:r>
            <a:r>
              <a:rPr lang="sl-SI" sz="2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sl-SI" sz="20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outstanding</a:t>
            </a:r>
            <a:r>
              <a:rPr lang="sl-SI" sz="2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design</a:t>
            </a:r>
            <a:r>
              <a:rPr lang="sl-SI" sz="2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sl-SI" sz="20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and</a:t>
            </a:r>
            <a:r>
              <a:rPr lang="sl-SI" sz="2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top </a:t>
            </a:r>
            <a:r>
              <a:rPr lang="sl-SI" sz="20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quality</a:t>
            </a:r>
            <a:r>
              <a:rPr lang="sl-SI" sz="2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,</a:t>
            </a:r>
            <a:endParaRPr lang="sl-SI" sz="20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sl-SI" sz="20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Our</a:t>
            </a:r>
            <a:r>
              <a:rPr lang="sl-SI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sl-SI" sz="20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product</a:t>
            </a:r>
            <a:r>
              <a:rPr lang="sl-SI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sl-SI" sz="20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portfolio</a:t>
            </a:r>
            <a:r>
              <a:rPr lang="sl-SI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is </a:t>
            </a:r>
            <a:r>
              <a:rPr lang="sl-SI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</a:t>
            </a:r>
            <a:r>
              <a:rPr lang="sl-SI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sl-SI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result</a:t>
            </a:r>
            <a:r>
              <a:rPr lang="sl-SI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sl-SI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of</a:t>
            </a:r>
            <a:r>
              <a:rPr lang="sl-SI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sl-SI" sz="20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our</a:t>
            </a:r>
            <a:r>
              <a:rPr lang="sl-SI" sz="2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sl-SI" sz="20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own</a:t>
            </a:r>
            <a:r>
              <a:rPr lang="sl-SI" sz="2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sl-SI" sz="20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expertise</a:t>
            </a:r>
            <a:r>
              <a:rPr lang="sl-SI" sz="2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sl-SI" sz="20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and</a:t>
            </a:r>
            <a:r>
              <a:rPr lang="sl-SI" sz="2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sl-SI" sz="20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development</a:t>
            </a:r>
            <a:r>
              <a:rPr lang="sl-SI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</a:p>
          <a:p>
            <a:r>
              <a:rPr lang="sl-SI" sz="20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We</a:t>
            </a:r>
            <a:r>
              <a:rPr lang="sl-SI" sz="2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sl-SI" sz="20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provide</a:t>
            </a:r>
            <a:r>
              <a:rPr lang="sl-SI" sz="2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 </a:t>
            </a:r>
            <a:r>
              <a:rPr lang="sl-SI" sz="20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comprehensive</a:t>
            </a:r>
            <a:r>
              <a:rPr lang="sl-SI" sz="2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sl-SI" sz="20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service</a:t>
            </a:r>
            <a:r>
              <a:rPr lang="sl-SI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from </a:t>
            </a:r>
            <a:r>
              <a:rPr lang="sl-SI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planning</a:t>
            </a:r>
            <a:r>
              <a:rPr lang="sl-SI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to </a:t>
            </a:r>
            <a:r>
              <a:rPr lang="sl-SI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execution</a:t>
            </a:r>
            <a:r>
              <a:rPr lang="sl-SI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– </a:t>
            </a:r>
            <a:r>
              <a:rPr lang="sl-SI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installation</a:t>
            </a:r>
            <a:r>
              <a:rPr lang="sl-SI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sl-SI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and</a:t>
            </a:r>
            <a:r>
              <a:rPr lang="sl-SI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sl-SI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assembly</a:t>
            </a:r>
            <a:r>
              <a:rPr lang="sl-SI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</a:p>
          <a:p>
            <a:r>
              <a:rPr lang="sl-SI" sz="20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Thousands</a:t>
            </a:r>
            <a:r>
              <a:rPr lang="sl-SI" sz="2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sl-SI" sz="20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of</a:t>
            </a:r>
            <a:r>
              <a:rPr lang="sl-SI" sz="2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sl-SI" sz="20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satisfied</a:t>
            </a:r>
            <a:r>
              <a:rPr lang="sl-SI" sz="2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sl-SI" sz="20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customers</a:t>
            </a:r>
            <a:r>
              <a:rPr lang="sl-SI" sz="2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sl-SI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place </a:t>
            </a:r>
            <a:r>
              <a:rPr lang="sl-SI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their</a:t>
            </a:r>
            <a:r>
              <a:rPr lang="sl-SI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sl-SI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trust</a:t>
            </a:r>
            <a:r>
              <a:rPr lang="sl-SI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in </a:t>
            </a:r>
            <a:r>
              <a:rPr lang="sl-SI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our</a:t>
            </a:r>
            <a:r>
              <a:rPr lang="sl-SI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sl-SI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products</a:t>
            </a:r>
            <a:r>
              <a:rPr lang="sl-SI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sl-SI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every</a:t>
            </a:r>
            <a:r>
              <a:rPr lang="sl-SI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sl-SI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year</a:t>
            </a:r>
            <a:r>
              <a:rPr lang="sl-SI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– </a:t>
            </a:r>
            <a:r>
              <a:rPr lang="sl-SI" sz="20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we</a:t>
            </a:r>
            <a:r>
              <a:rPr lang="sl-SI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make it </a:t>
            </a:r>
            <a:r>
              <a:rPr lang="sl-SI" sz="20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our</a:t>
            </a:r>
            <a:r>
              <a:rPr lang="sl-SI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sl-SI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concern</a:t>
            </a:r>
            <a:r>
              <a:rPr lang="sl-SI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sl-SI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that</a:t>
            </a:r>
            <a:r>
              <a:rPr lang="sl-SI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sl-SI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your</a:t>
            </a:r>
            <a:r>
              <a:rPr lang="sl-SI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home </a:t>
            </a:r>
            <a:r>
              <a:rPr lang="sl-SI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and</a:t>
            </a:r>
            <a:r>
              <a:rPr lang="sl-SI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sl-SI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living</a:t>
            </a:r>
            <a:r>
              <a:rPr lang="sl-SI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sl-SI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space</a:t>
            </a:r>
            <a:r>
              <a:rPr lang="sl-SI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is </a:t>
            </a:r>
            <a:r>
              <a:rPr lang="sl-SI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truly</a:t>
            </a:r>
            <a:r>
              <a:rPr lang="sl-SI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sl-SI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your</a:t>
            </a:r>
            <a:r>
              <a:rPr lang="sl-SI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sl-SI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world</a:t>
            </a:r>
            <a:r>
              <a:rPr lang="sl-SI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sl-SI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your</a:t>
            </a:r>
            <a:r>
              <a:rPr lang="sl-SI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pride, </a:t>
            </a:r>
            <a:r>
              <a:rPr lang="sl-SI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your</a:t>
            </a:r>
            <a:r>
              <a:rPr lang="sl-SI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sl-SI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intimate</a:t>
            </a:r>
            <a:r>
              <a:rPr lang="sl-SI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sl-SI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space</a:t>
            </a:r>
            <a:r>
              <a:rPr lang="sl-SI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sl-SI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and</a:t>
            </a:r>
            <a:r>
              <a:rPr lang="sl-SI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sl-SI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safe</a:t>
            </a:r>
            <a:r>
              <a:rPr lang="sl-SI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sl-SI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haven</a:t>
            </a:r>
            <a:r>
              <a:rPr lang="sl-SI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sl-SI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sl-SI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BB35987C-475F-42A0-A557-C975D2A5908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18483" y="4869160"/>
            <a:ext cx="8907033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4030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776718"/>
          </a:xfrm>
        </p:spPr>
        <p:txBody>
          <a:bodyPr>
            <a:normAutofit/>
          </a:bodyPr>
          <a:lstStyle/>
          <a:p>
            <a:r>
              <a:rPr lang="sl-SI" sz="3600" b="1" dirty="0">
                <a:solidFill>
                  <a:srgbClr val="C00000"/>
                </a:solidFill>
              </a:rPr>
              <a:t>PORTFOLIO – 3D, 2D PANELS</a:t>
            </a:r>
          </a:p>
        </p:txBody>
      </p:sp>
      <p:pic>
        <p:nvPicPr>
          <p:cNvPr id="6146" name="Picture 2" descr="Panelna ograja 3D 1 - Ograje Kočevar">
            <a:extLst>
              <a:ext uri="{FF2B5EF4-FFF2-40B4-BE49-F238E27FC236}">
                <a16:creationId xmlns:a16="http://schemas.microsoft.com/office/drawing/2014/main" id="{ECDA11BC-1924-46CC-8481-13CC5254F6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362" y="1193730"/>
            <a:ext cx="3726575" cy="2155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Panelna ograja 3D 14 - Ograje Kočevar">
            <a:extLst>
              <a:ext uri="{FF2B5EF4-FFF2-40B4-BE49-F238E27FC236}">
                <a16:creationId xmlns:a16="http://schemas.microsoft.com/office/drawing/2014/main" id="{EE8B3D0F-5872-41AD-A5CB-F7900B6CA0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363" y="4173440"/>
            <a:ext cx="3726574" cy="2155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Panelna ograja 3D 25 - Ograje Kočevar">
            <a:extLst>
              <a:ext uri="{FF2B5EF4-FFF2-40B4-BE49-F238E27FC236}">
                <a16:creationId xmlns:a16="http://schemas.microsoft.com/office/drawing/2014/main" id="{619073FD-7EBB-4AB5-AC67-3BC7729C1F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197807"/>
            <a:ext cx="3888432" cy="2249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Panelna ograja 2D 16 - Ograje Kočevar">
            <a:extLst>
              <a:ext uri="{FF2B5EF4-FFF2-40B4-BE49-F238E27FC236}">
                <a16:creationId xmlns:a16="http://schemas.microsoft.com/office/drawing/2014/main" id="{A1D501B1-475A-4A21-BCC0-DF4A60F80B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7323" y="4158502"/>
            <a:ext cx="3769182" cy="2180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18544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776718"/>
          </a:xfrm>
        </p:spPr>
        <p:txBody>
          <a:bodyPr>
            <a:normAutofit/>
          </a:bodyPr>
          <a:lstStyle/>
          <a:p>
            <a:r>
              <a:rPr lang="sl-SI" sz="3600" b="1" dirty="0">
                <a:solidFill>
                  <a:srgbClr val="C00000"/>
                </a:solidFill>
              </a:rPr>
              <a:t>PORTFOLIO – STONE/GABION FENCING</a:t>
            </a:r>
          </a:p>
        </p:txBody>
      </p:sp>
      <p:pic>
        <p:nvPicPr>
          <p:cNvPr id="7170" name="Picture 2" descr="Fortis - ozka kamnita ograja - Ograje Kočevar">
            <a:extLst>
              <a:ext uri="{FF2B5EF4-FFF2-40B4-BE49-F238E27FC236}">
                <a16:creationId xmlns:a16="http://schemas.microsoft.com/office/drawing/2014/main" id="{A299A472-FE1C-4E9F-86F6-57E604184B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1"/>
            <a:ext cx="4320480" cy="2495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Fortis - ozka kamnita ograja - Ograje Kočevar">
            <a:extLst>
              <a:ext uri="{FF2B5EF4-FFF2-40B4-BE49-F238E27FC236}">
                <a16:creationId xmlns:a16="http://schemas.microsoft.com/office/drawing/2014/main" id="{B158A1EC-E385-4C71-ADD7-E48F945494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0228" y="1412776"/>
            <a:ext cx="3983450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>
            <a:extLst>
              <a:ext uri="{FF2B5EF4-FFF2-40B4-BE49-F238E27FC236}">
                <a16:creationId xmlns:a16="http://schemas.microsoft.com/office/drawing/2014/main" id="{6F836E89-A708-4CDD-88A8-8D35332263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150814"/>
            <a:ext cx="3668352" cy="2121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Kamnita košara - Ograje Kočevar">
            <a:extLst>
              <a:ext uri="{FF2B5EF4-FFF2-40B4-BE49-F238E27FC236}">
                <a16:creationId xmlns:a16="http://schemas.microsoft.com/office/drawing/2014/main" id="{04365E00-F6BF-48DD-B68B-51821149A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97" y="4154539"/>
            <a:ext cx="4314741" cy="2495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81017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776718"/>
          </a:xfrm>
        </p:spPr>
        <p:txBody>
          <a:bodyPr>
            <a:normAutofit/>
          </a:bodyPr>
          <a:lstStyle/>
          <a:p>
            <a:r>
              <a:rPr lang="sl-SI" sz="3600" b="1" dirty="0">
                <a:solidFill>
                  <a:srgbClr val="C00000"/>
                </a:solidFill>
              </a:rPr>
              <a:t>PORTFOLIO – PERFORATED SHEET FENCES</a:t>
            </a:r>
          </a:p>
        </p:txBody>
      </p:sp>
      <p:pic>
        <p:nvPicPr>
          <p:cNvPr id="8194" name="Picture 2" descr="Perforirana pločevina - Ograje Kočevar">
            <a:extLst>
              <a:ext uri="{FF2B5EF4-FFF2-40B4-BE49-F238E27FC236}">
                <a16:creationId xmlns:a16="http://schemas.microsoft.com/office/drawing/2014/main" id="{7D15AF97-54BD-4F9C-842A-4604AE759F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00" y="1268761"/>
            <a:ext cx="4113395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Perforirana pločevina - Ograje Kočevar">
            <a:extLst>
              <a:ext uri="{FF2B5EF4-FFF2-40B4-BE49-F238E27FC236}">
                <a16:creationId xmlns:a16="http://schemas.microsoft.com/office/drawing/2014/main" id="{4BE9095F-DB8A-4CCD-A443-E39E6F5B04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0013" y="1268762"/>
            <a:ext cx="4107931" cy="237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>
            <a:extLst>
              <a:ext uri="{FF2B5EF4-FFF2-40B4-BE49-F238E27FC236}">
                <a16:creationId xmlns:a16="http://schemas.microsoft.com/office/drawing/2014/main" id="{81B17774-DB55-4F27-97E3-255173E93C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63" y="4149080"/>
            <a:ext cx="4107932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>
            <a:extLst>
              <a:ext uri="{FF2B5EF4-FFF2-40B4-BE49-F238E27FC236}">
                <a16:creationId xmlns:a16="http://schemas.microsoft.com/office/drawing/2014/main" id="{030484E6-F6D5-42AD-A32B-0C181B2BFC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31" y="4183360"/>
            <a:ext cx="3799706" cy="2197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81778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776718"/>
          </a:xfrm>
        </p:spPr>
        <p:txBody>
          <a:bodyPr>
            <a:normAutofit/>
          </a:bodyPr>
          <a:lstStyle/>
          <a:p>
            <a:r>
              <a:rPr lang="sl-SI" sz="3600" b="1" dirty="0">
                <a:solidFill>
                  <a:srgbClr val="C00000"/>
                </a:solidFill>
              </a:rPr>
              <a:t>PORTFOLIO – GATES</a:t>
            </a:r>
          </a:p>
        </p:txBody>
      </p:sp>
      <p:pic>
        <p:nvPicPr>
          <p:cNvPr id="9218" name="Picture 2" descr="Enokrilna vrata 17">
            <a:extLst>
              <a:ext uri="{FF2B5EF4-FFF2-40B4-BE49-F238E27FC236}">
                <a16:creationId xmlns:a16="http://schemas.microsoft.com/office/drawing/2014/main" id="{3C88E7CB-FFE2-4E7F-B644-53A7DFD9B0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4107932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Enokrilna vrata 41">
            <a:extLst>
              <a:ext uri="{FF2B5EF4-FFF2-40B4-BE49-F238E27FC236}">
                <a16:creationId xmlns:a16="http://schemas.microsoft.com/office/drawing/2014/main" id="{84B35B4F-A66E-494A-B37E-EA4B7C66EF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272411"/>
            <a:ext cx="4248472" cy="2457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Samonosilna vrata 35">
            <a:extLst>
              <a:ext uri="{FF2B5EF4-FFF2-40B4-BE49-F238E27FC236}">
                <a16:creationId xmlns:a16="http://schemas.microsoft.com/office/drawing/2014/main" id="{1DCE5BBA-C1FD-49E7-BE8B-2766F939AF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4149080"/>
            <a:ext cx="4208231" cy="2434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Samonosna drsna vrata 17">
            <a:extLst>
              <a:ext uri="{FF2B5EF4-FFF2-40B4-BE49-F238E27FC236}">
                <a16:creationId xmlns:a16="http://schemas.microsoft.com/office/drawing/2014/main" id="{AAC2ACEF-7FC4-4B39-8EFC-7B54AF06F0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270" y="4149080"/>
            <a:ext cx="3693650" cy="2136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57129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776718"/>
          </a:xfrm>
        </p:spPr>
        <p:txBody>
          <a:bodyPr>
            <a:normAutofit/>
          </a:bodyPr>
          <a:lstStyle/>
          <a:p>
            <a:r>
              <a:rPr lang="sl-SI" sz="3600" b="1" dirty="0">
                <a:solidFill>
                  <a:srgbClr val="C00000"/>
                </a:solidFill>
              </a:rPr>
              <a:t>PORTFOLIO – BALCONIES, RAILINGS</a:t>
            </a:r>
          </a:p>
        </p:txBody>
      </p:sp>
      <p:pic>
        <p:nvPicPr>
          <p:cNvPr id="10" name="Picture 2" descr="Balkon 2 - Ograje Kočevar">
            <a:extLst>
              <a:ext uri="{FF2B5EF4-FFF2-40B4-BE49-F238E27FC236}">
                <a16:creationId xmlns:a16="http://schemas.microsoft.com/office/drawing/2014/main" id="{3DC0A965-3432-46CB-B3E7-3FB1CE8B1F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08" y="1051356"/>
            <a:ext cx="4115792" cy="2380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Balkon 3 - Ograje Kočevar">
            <a:extLst>
              <a:ext uri="{FF2B5EF4-FFF2-40B4-BE49-F238E27FC236}">
                <a16:creationId xmlns:a16="http://schemas.microsoft.com/office/drawing/2014/main" id="{16B8D412-816F-4952-AEF8-B804A64958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3" y="1076894"/>
            <a:ext cx="4085456" cy="2363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Balkon 4 - Ograje Kočevar">
            <a:extLst>
              <a:ext uri="{FF2B5EF4-FFF2-40B4-BE49-F238E27FC236}">
                <a16:creationId xmlns:a16="http://schemas.microsoft.com/office/drawing/2014/main" id="{AA2550CE-1B8F-4C93-947C-7D871197F2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720883"/>
            <a:ext cx="4176464" cy="2415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Balkon 6 - Ograje Kočevar">
            <a:extLst>
              <a:ext uri="{FF2B5EF4-FFF2-40B4-BE49-F238E27FC236}">
                <a16:creationId xmlns:a16="http://schemas.microsoft.com/office/drawing/2014/main" id="{2028A1C6-F0DB-4CAC-BFD8-E084FE159D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3" y="3773527"/>
            <a:ext cx="4085455" cy="2363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80705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776718"/>
          </a:xfrm>
        </p:spPr>
        <p:txBody>
          <a:bodyPr>
            <a:normAutofit/>
          </a:bodyPr>
          <a:lstStyle/>
          <a:p>
            <a:r>
              <a:rPr lang="sl-SI" sz="3600" b="1" dirty="0">
                <a:solidFill>
                  <a:srgbClr val="C00000"/>
                </a:solidFill>
              </a:rPr>
              <a:t>REFERENCES – RESIDENTIAL PROJECTS</a:t>
            </a:r>
          </a:p>
        </p:txBody>
      </p:sp>
      <p:pic>
        <p:nvPicPr>
          <p:cNvPr id="10242" name="Picture 2" descr="Samonosilna vrata - Ograje Kočevar">
            <a:extLst>
              <a:ext uri="{FF2B5EF4-FFF2-40B4-BE49-F238E27FC236}">
                <a16:creationId xmlns:a16="http://schemas.microsoft.com/office/drawing/2014/main" id="{74503404-379E-4C55-8C43-CE81F8FD52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27" y="4039819"/>
            <a:ext cx="4110121" cy="2377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Perforirana pločevina - Ograje Kočevar">
            <a:extLst>
              <a:ext uri="{FF2B5EF4-FFF2-40B4-BE49-F238E27FC236}">
                <a16:creationId xmlns:a16="http://schemas.microsoft.com/office/drawing/2014/main" id="{25519722-F38B-4294-B5C9-51C7017480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61" y="1268760"/>
            <a:ext cx="4115587" cy="2377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Dvokrilna vrata - Ograje Kočevar">
            <a:extLst>
              <a:ext uri="{FF2B5EF4-FFF2-40B4-BE49-F238E27FC236}">
                <a16:creationId xmlns:a16="http://schemas.microsoft.com/office/drawing/2014/main" id="{E8DC416A-195A-4ADA-A193-C374E7C5D3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554" y="1268761"/>
            <a:ext cx="4148316" cy="2399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>
            <a:extLst>
              <a:ext uri="{FF2B5EF4-FFF2-40B4-BE49-F238E27FC236}">
                <a16:creationId xmlns:a16="http://schemas.microsoft.com/office/drawing/2014/main" id="{7694C1A6-A101-49E0-B910-AD0445646B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500" y="4039819"/>
            <a:ext cx="3923369" cy="2269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83447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776718"/>
          </a:xfrm>
        </p:spPr>
        <p:txBody>
          <a:bodyPr>
            <a:normAutofit/>
          </a:bodyPr>
          <a:lstStyle/>
          <a:p>
            <a:r>
              <a:rPr lang="sl-SI" sz="3600" b="1" dirty="0">
                <a:solidFill>
                  <a:srgbClr val="C00000"/>
                </a:solidFill>
              </a:rPr>
              <a:t>REFERENCES – BUSINESS FACILITIES</a:t>
            </a:r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461F1367-CC12-452B-A67F-4B9F8BB19A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67" y="1074478"/>
            <a:ext cx="3577220" cy="2384813"/>
          </a:xfrm>
          <a:prstGeom prst="rect">
            <a:avLst/>
          </a:prstGeom>
        </p:spPr>
      </p:pic>
      <p:pic>
        <p:nvPicPr>
          <p:cNvPr id="11" name="Picture 2" descr="Rezultat iskanja slik za yaskawa slovenija">
            <a:extLst>
              <a:ext uri="{FF2B5EF4-FFF2-40B4-BE49-F238E27FC236}">
                <a16:creationId xmlns:a16="http://schemas.microsoft.com/office/drawing/2014/main" id="{5950D023-83F0-40E0-8BF5-AA9F2FF16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6674" y="1089847"/>
            <a:ext cx="3577220" cy="2380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34CD6BD5-846F-4068-9070-F8F6AD792D0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363" y="3645024"/>
            <a:ext cx="3577220" cy="2384814"/>
          </a:xfrm>
          <a:prstGeom prst="rect">
            <a:avLst/>
          </a:prstGeom>
        </p:spPr>
      </p:pic>
      <p:pic>
        <p:nvPicPr>
          <p:cNvPr id="17" name="Slika 16">
            <a:extLst>
              <a:ext uri="{FF2B5EF4-FFF2-40B4-BE49-F238E27FC236}">
                <a16:creationId xmlns:a16="http://schemas.microsoft.com/office/drawing/2014/main" id="{1A3585A0-0320-4D97-B225-60D409203E2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0417" y="3677577"/>
            <a:ext cx="3577220" cy="2384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9522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>
            <a:extLst>
              <a:ext uri="{FF2B5EF4-FFF2-40B4-BE49-F238E27FC236}">
                <a16:creationId xmlns:a16="http://schemas.microsoft.com/office/drawing/2014/main" id="{56EEF81B-43EE-44AA-BB9E-F3087A1C34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4704" y="1307976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25392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altLang="sl-SI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altLang="sl-SI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4A90F41-59B7-44F8-AA81-17C93880B5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4704" y="176517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altLang="sl-SI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endParaRPr kumimoji="0" lang="sl-SI" altLang="sl-SI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altLang="sl-SI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" name="Slika 9" descr="C:\Users\dejan.bosnak.LOCAL\Pictures\elektro.jpg">
            <a:extLst>
              <a:ext uri="{FF2B5EF4-FFF2-40B4-BE49-F238E27FC236}">
                <a16:creationId xmlns:a16="http://schemas.microsoft.com/office/drawing/2014/main" id="{A6622C58-0DC9-45C1-80ED-3CCD5D748A64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11" t="18462"/>
          <a:stretch/>
        </p:blipFill>
        <p:spPr bwMode="auto">
          <a:xfrm>
            <a:off x="5836296" y="1259059"/>
            <a:ext cx="3086000" cy="24365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50" name="Picture 2" descr="Panelna ograja 2D 2 - Ograje Kočevar">
            <a:extLst>
              <a:ext uri="{FF2B5EF4-FFF2-40B4-BE49-F238E27FC236}">
                <a16:creationId xmlns:a16="http://schemas.microsoft.com/office/drawing/2014/main" id="{AD43B953-CEE9-4F36-8FD2-4CFBA3D133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15" y="1259059"/>
            <a:ext cx="4217692" cy="2436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Naslov 1">
            <a:extLst>
              <a:ext uri="{FF2B5EF4-FFF2-40B4-BE49-F238E27FC236}">
                <a16:creationId xmlns:a16="http://schemas.microsoft.com/office/drawing/2014/main" id="{E962C9D8-86A7-478F-AD53-0E3DF57EB763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075240" cy="7767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3600" b="1" dirty="0">
                <a:solidFill>
                  <a:srgbClr val="C00000"/>
                </a:solidFill>
              </a:rPr>
              <a:t>REFERENCES – PUBLIC INFRASTRUCTURE</a:t>
            </a:r>
          </a:p>
        </p:txBody>
      </p:sp>
      <p:pic>
        <p:nvPicPr>
          <p:cNvPr id="12" name="Picture 10" descr="Varovalna ograja 1 - Ograje Kočevar">
            <a:extLst>
              <a:ext uri="{FF2B5EF4-FFF2-40B4-BE49-F238E27FC236}">
                <a16:creationId xmlns:a16="http://schemas.microsoft.com/office/drawing/2014/main" id="{75AFE4E9-7FB3-4FA3-94A9-2AA5A97AD8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645" y="4152774"/>
            <a:ext cx="4215161" cy="2438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596408F8-B5E7-4586-B14F-BBC99069B76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142" y="4152774"/>
            <a:ext cx="3157914" cy="2105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4334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>
                <a:solidFill>
                  <a:srgbClr val="C00000"/>
                </a:solidFill>
              </a:rPr>
              <a:t>OUR VISION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242759" y="1124744"/>
            <a:ext cx="4693298" cy="5112568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sl-SI" sz="18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Complete</a:t>
            </a:r>
            <a:r>
              <a:rPr lang="sl-SI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sl-SI" sz="18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fencing</a:t>
            </a:r>
            <a:r>
              <a:rPr lang="sl-SI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sl-SI" sz="18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solutions</a:t>
            </a:r>
            <a:r>
              <a:rPr lang="sl-SI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sl-SI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</a:t>
            </a:r>
            <a:r>
              <a:rPr lang="sl-SI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with</a:t>
            </a:r>
            <a:r>
              <a:rPr lang="sl-SI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sl-SI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focus</a:t>
            </a:r>
            <a:r>
              <a:rPr lang="sl-SI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on </a:t>
            </a:r>
            <a:r>
              <a:rPr lang="sl-SI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</a:t>
            </a:r>
            <a:r>
              <a:rPr lang="sl-SI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most demanding customers</a:t>
            </a:r>
            <a:r>
              <a:rPr lang="sl-SI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)</a:t>
            </a:r>
            <a:endParaRPr lang="sl-SI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sl-SI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CE market leader</a:t>
            </a:r>
            <a:r>
              <a:rPr lang="sl-SI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in </a:t>
            </a:r>
            <a:r>
              <a:rPr lang="sl-SI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complete</a:t>
            </a:r>
            <a:r>
              <a:rPr lang="sl-SI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sl-SI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fencing</a:t>
            </a:r>
            <a:r>
              <a:rPr lang="sl-SI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sl-SI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solutions</a:t>
            </a:r>
            <a:endParaRPr lang="sl-SI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Development of </a:t>
            </a:r>
            <a:r>
              <a:rPr lang="en-US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standard products 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 the direction</a:t>
            </a:r>
            <a:r>
              <a:rPr lang="sl-SI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sl-SI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of</a:t>
            </a:r>
            <a:r>
              <a:rPr lang="sl-SI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modularity</a:t>
            </a:r>
            <a:endParaRPr lang="sl-SI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Development </a:t>
            </a:r>
            <a:r>
              <a:rPr lang="en-US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of non-standard products 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 the direction</a:t>
            </a:r>
            <a:r>
              <a:rPr lang="sl-SI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sl-SI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of</a:t>
            </a:r>
            <a:r>
              <a:rPr lang="sl-SI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Individualization, uniqueness.</a:t>
            </a:r>
            <a:endParaRPr lang="sl-SI" altLang="sv-SE" b="1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A3CD100E-6C2A-4648-BC72-519DC3E725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195"/>
          <a:stretch/>
        </p:blipFill>
        <p:spPr>
          <a:xfrm>
            <a:off x="4874068" y="1124744"/>
            <a:ext cx="4027173" cy="3168352"/>
          </a:xfrm>
          <a:prstGeom prst="rect">
            <a:avLst/>
          </a:prstGeom>
        </p:spPr>
      </p:pic>
      <p:sp>
        <p:nvSpPr>
          <p:cNvPr id="8" name="Naslov 1">
            <a:extLst>
              <a:ext uri="{FF2B5EF4-FFF2-40B4-BE49-F238E27FC236}">
                <a16:creationId xmlns:a16="http://schemas.microsoft.com/office/drawing/2014/main" id="{D296F983-4788-4830-9640-EC283BF168B0}"/>
              </a:ext>
            </a:extLst>
          </p:cNvPr>
          <p:cNvSpPr txBox="1">
            <a:spLocks/>
          </p:cNvSpPr>
          <p:nvPr/>
        </p:nvSpPr>
        <p:spPr>
          <a:xfrm>
            <a:off x="5194841" y="4354753"/>
            <a:ext cx="4100563" cy="2160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1800" b="1" dirty="0"/>
              <a:t>OGK </a:t>
            </a:r>
            <a:r>
              <a:rPr lang="sl-SI" sz="1800" b="1" dirty="0" err="1"/>
              <a:t>Group</a:t>
            </a:r>
            <a:r>
              <a:rPr lang="sl-SI" sz="1800" b="1" dirty="0"/>
              <a:t> in 2030</a:t>
            </a: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2806419B-D484-4676-AC56-E714C1337C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037" y="3948273"/>
            <a:ext cx="3975712" cy="2650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85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220936" y="2168312"/>
            <a:ext cx="6400800" cy="4141008"/>
          </a:xfrm>
        </p:spPr>
        <p:txBody>
          <a:bodyPr>
            <a:noAutofit/>
          </a:bodyPr>
          <a:lstStyle/>
          <a:p>
            <a:pPr algn="l"/>
            <a:r>
              <a:rPr lang="sl-SI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Janez Kočevar</a:t>
            </a:r>
          </a:p>
          <a:p>
            <a:pPr algn="l"/>
            <a:endParaRPr lang="sl-SI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l"/>
            <a:r>
              <a:rPr lang="sl-SI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OGRAJE KOČEVAR d.o.o.</a:t>
            </a:r>
          </a:p>
          <a:p>
            <a:pPr algn="l"/>
            <a:r>
              <a:rPr lang="sl-SI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Tovarniška cesta 11 c, </a:t>
            </a:r>
          </a:p>
          <a:p>
            <a:pPr algn="l"/>
            <a:r>
              <a:rPr lang="sl-SI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3312 Prebold</a:t>
            </a:r>
          </a:p>
          <a:p>
            <a:pPr algn="l"/>
            <a:r>
              <a:rPr lang="sl-SI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Slovenia</a:t>
            </a:r>
            <a:endParaRPr lang="sl-SI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l"/>
            <a:endParaRPr lang="sl-SI" sz="2000" dirty="0">
              <a:solidFill>
                <a:schemeClr val="tx1">
                  <a:lumMod val="65000"/>
                  <a:lumOff val="35000"/>
                </a:schemeClr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l"/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Janez.Kocevar@ograje.com</a:t>
            </a: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algn="l"/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+386 41 588 022</a:t>
            </a:r>
            <a:endParaRPr lang="sl-SI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l"/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hlinkClick r:id="rId4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www.ograje.com</a:t>
            </a:r>
            <a:endParaRPr lang="sl-SI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l"/>
            <a:endParaRPr lang="sl-SI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728152"/>
            <a:ext cx="6244762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3532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b="1" dirty="0">
                <a:solidFill>
                  <a:srgbClr val="C00000"/>
                </a:solidFill>
              </a:rPr>
              <a:t>OGK INNOVATIONS &amp; SOLUTIONS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1600201"/>
            <a:ext cx="3250704" cy="3917032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Product innovation</a:t>
            </a:r>
          </a:p>
          <a:p>
            <a:r>
              <a:rPr lang="en-US" dirty="0"/>
              <a:t>Process Innovation</a:t>
            </a:r>
          </a:p>
          <a:p>
            <a:r>
              <a:rPr lang="en-US" dirty="0"/>
              <a:t>Continuous improvements</a:t>
            </a:r>
          </a:p>
          <a:p>
            <a:r>
              <a:rPr lang="en-US" dirty="0"/>
              <a:t>Focused on new, hard-to-reach benefits for customers</a:t>
            </a:r>
            <a:endParaRPr lang="sl-SI" dirty="0"/>
          </a:p>
          <a:p>
            <a:r>
              <a:rPr lang="sl-SI" b="1" dirty="0" err="1">
                <a:solidFill>
                  <a:srgbClr val="C00000"/>
                </a:solidFill>
              </a:rPr>
              <a:t>Complete</a:t>
            </a:r>
            <a:r>
              <a:rPr lang="sl-SI" b="1" dirty="0">
                <a:solidFill>
                  <a:srgbClr val="C00000"/>
                </a:solidFill>
              </a:rPr>
              <a:t> </a:t>
            </a:r>
            <a:r>
              <a:rPr lang="sl-SI" b="1" dirty="0" err="1">
                <a:solidFill>
                  <a:srgbClr val="C00000"/>
                </a:solidFill>
              </a:rPr>
              <a:t>Customer</a:t>
            </a:r>
            <a:r>
              <a:rPr lang="sl-SI" b="1" dirty="0">
                <a:solidFill>
                  <a:srgbClr val="C00000"/>
                </a:solidFill>
              </a:rPr>
              <a:t> </a:t>
            </a:r>
            <a:r>
              <a:rPr lang="sl-SI" b="1" dirty="0" err="1">
                <a:solidFill>
                  <a:srgbClr val="C00000"/>
                </a:solidFill>
              </a:rPr>
              <a:t>Experience</a:t>
            </a:r>
            <a:r>
              <a:rPr lang="sl-SI" b="1" dirty="0">
                <a:solidFill>
                  <a:srgbClr val="C00000"/>
                </a:solidFill>
              </a:rPr>
              <a:t> </a:t>
            </a:r>
            <a:r>
              <a:rPr lang="sl-SI" b="1" dirty="0" err="1">
                <a:solidFill>
                  <a:srgbClr val="C00000"/>
                </a:solidFill>
              </a:rPr>
              <a:t>Strategy</a:t>
            </a:r>
            <a:endParaRPr lang="sl-SI" b="1" dirty="0">
              <a:solidFill>
                <a:srgbClr val="C00000"/>
              </a:solidFill>
            </a:endParaRPr>
          </a:p>
        </p:txBody>
      </p:sp>
      <p:pic>
        <p:nvPicPr>
          <p:cNvPr id="2050" name="Picture 2" descr="101 Customer Experience Tips: CX in the Contact Center, Planning &amp;  Strategy, Customer Experience Tools &amp; Technology, and More - CallMiner">
            <a:extLst>
              <a:ext uri="{FF2B5EF4-FFF2-40B4-BE49-F238E27FC236}">
                <a16:creationId xmlns:a16="http://schemas.microsoft.com/office/drawing/2014/main" id="{D0CE0299-4DD4-47F0-A1B4-F055112FA8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7" y="3705883"/>
            <a:ext cx="4041189" cy="2518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Rezultat iskanja slik za houston we have a problem">
            <a:extLst>
              <a:ext uri="{FF2B5EF4-FFF2-40B4-BE49-F238E27FC236}">
                <a16:creationId xmlns:a16="http://schemas.microsoft.com/office/drawing/2014/main" id="{70AA42E4-1149-419E-83EF-9DA102540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6" y="1369867"/>
            <a:ext cx="4041190" cy="2234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63005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F4D3626-5494-4469-9475-253DBE9A0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br>
              <a:rPr lang="en-US" b="1" dirty="0">
                <a:solidFill>
                  <a:srgbClr val="C00000"/>
                </a:solidFill>
                <a:effectLst/>
              </a:rPr>
            </a:br>
            <a:r>
              <a:rPr lang="en-US" b="1" dirty="0">
                <a:solidFill>
                  <a:srgbClr val="C00000"/>
                </a:solidFill>
                <a:effectLst/>
              </a:rPr>
              <a:t>W</a:t>
            </a:r>
            <a:r>
              <a:rPr lang="sl-SI" b="1" dirty="0">
                <a:solidFill>
                  <a:srgbClr val="C00000"/>
                </a:solidFill>
                <a:effectLst/>
              </a:rPr>
              <a:t>E ARE LOOKING FOR PARTNERS</a:t>
            </a:r>
            <a:r>
              <a:rPr lang="en-US" b="1" dirty="0">
                <a:solidFill>
                  <a:srgbClr val="C00000"/>
                </a:solidFill>
                <a:effectLst/>
              </a:rPr>
              <a:t> </a:t>
            </a:r>
            <a:r>
              <a:rPr lang="sl-SI" b="1" dirty="0">
                <a:solidFill>
                  <a:srgbClr val="C00000"/>
                </a:solidFill>
                <a:effectLst/>
              </a:rPr>
              <a:t>IN THE FOLLOWING AREAS</a:t>
            </a:r>
            <a:r>
              <a:rPr lang="en-US" b="1" dirty="0">
                <a:solidFill>
                  <a:srgbClr val="C00000"/>
                </a:solidFill>
                <a:effectLst/>
              </a:rPr>
              <a:t>: </a:t>
            </a:r>
            <a:br>
              <a:rPr lang="en-US" b="1" dirty="0">
                <a:solidFill>
                  <a:srgbClr val="C00000"/>
                </a:solidFill>
                <a:effectLst/>
              </a:rPr>
            </a:br>
            <a:endParaRPr lang="sl-SI" b="1" dirty="0">
              <a:solidFill>
                <a:srgbClr val="C00000"/>
              </a:solidFill>
            </a:endParaRP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FD6127FE-25F9-4C58-963A-82849FD7BC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20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Producers</a:t>
            </a:r>
            <a:r>
              <a:rPr lang="sl-SI" sz="2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sl-SI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 </a:t>
            </a:r>
            <a:r>
              <a:rPr lang="sl-SI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</a:t>
            </a:r>
            <a:r>
              <a:rPr lang="sl-SI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sl-SI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sector</a:t>
            </a:r>
            <a:r>
              <a:rPr lang="sl-SI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sl-SI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of</a:t>
            </a:r>
            <a:r>
              <a:rPr lang="sl-SI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sl-SI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wire</a:t>
            </a:r>
            <a:r>
              <a:rPr lang="sl-SI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sl-SI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fence</a:t>
            </a:r>
            <a:r>
              <a:rPr lang="sl-SI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sl-SI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systems</a:t>
            </a:r>
            <a:r>
              <a:rPr lang="sl-SI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endParaRPr lang="sl-SI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sl-SI" sz="20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Strategic</a:t>
            </a:r>
            <a:r>
              <a:rPr lang="sl-SI" sz="2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sl-SI" sz="20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partners</a:t>
            </a:r>
            <a:r>
              <a:rPr lang="sl-SI" sz="2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sl-SI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 </a:t>
            </a:r>
            <a:r>
              <a:rPr lang="sl-SI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</a:t>
            </a:r>
            <a:r>
              <a:rPr lang="sl-SI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sl-SI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field</a:t>
            </a:r>
            <a:r>
              <a:rPr lang="sl-SI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sl-SI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of</a:t>
            </a:r>
            <a:r>
              <a:rPr lang="sl-SI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sl-SI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security</a:t>
            </a:r>
            <a:r>
              <a:rPr lang="sl-SI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sl-SI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perimeter</a:t>
            </a:r>
            <a:r>
              <a:rPr lang="sl-SI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sl-SI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protection</a:t>
            </a:r>
            <a:r>
              <a:rPr lang="sl-SI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endParaRPr lang="sl-SI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sl-SI" sz="20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Manufacturers</a:t>
            </a:r>
            <a:r>
              <a:rPr lang="sl-SI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sl-SI" sz="20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of</a:t>
            </a:r>
            <a:r>
              <a:rPr lang="sl-SI" sz="2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sl-SI" sz="20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individual</a:t>
            </a:r>
            <a:r>
              <a:rPr lang="sl-SI" sz="2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sl-SI" sz="20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components</a:t>
            </a:r>
            <a:r>
              <a:rPr lang="sl-SI" sz="2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sl-SI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of</a:t>
            </a:r>
            <a:r>
              <a:rPr lang="sl-SI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sl-SI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fencing</a:t>
            </a:r>
            <a:r>
              <a:rPr lang="sl-SI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sl-SI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systems</a:t>
            </a:r>
            <a:r>
              <a:rPr lang="sl-SI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endParaRPr lang="sl-SI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sl-SI" sz="20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Strategic</a:t>
            </a:r>
            <a:r>
              <a:rPr lang="sl-SI" sz="2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sl-SI" sz="20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partners</a:t>
            </a:r>
            <a:r>
              <a:rPr lang="sl-SI" sz="2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sl-SI" sz="20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for</a:t>
            </a:r>
            <a:r>
              <a:rPr lang="sl-SI" sz="2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sl-SI" sz="20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brand</a:t>
            </a:r>
            <a:r>
              <a:rPr lang="sl-SI" sz="2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sl-SI" sz="20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development</a:t>
            </a:r>
            <a:r>
              <a:rPr lang="sl-SI" sz="2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sl-SI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 </a:t>
            </a:r>
            <a:r>
              <a:rPr lang="sl-SI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</a:t>
            </a:r>
            <a:r>
              <a:rPr lang="sl-SI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sl-SI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field</a:t>
            </a:r>
            <a:r>
              <a:rPr lang="sl-SI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sl-SI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of</a:t>
            </a:r>
            <a:r>
              <a:rPr lang="sl-SI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sl-SI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fencing</a:t>
            </a:r>
            <a:r>
              <a:rPr lang="sl-SI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sl-SI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systems</a:t>
            </a:r>
            <a:r>
              <a:rPr lang="sl-SI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in </a:t>
            </a:r>
            <a:r>
              <a:rPr lang="sl-SI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</a:t>
            </a:r>
            <a:r>
              <a:rPr lang="sl-SI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sl-SI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territory</a:t>
            </a:r>
            <a:r>
              <a:rPr lang="sl-SI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sl-SI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of</a:t>
            </a:r>
            <a:r>
              <a:rPr lang="sl-SI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sl-SI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Western</a:t>
            </a:r>
            <a:r>
              <a:rPr lang="sl-SI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sl-SI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Europe</a:t>
            </a:r>
            <a:r>
              <a:rPr lang="sl-SI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endParaRPr lang="sl-SI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sl-SI" sz="20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Potential</a:t>
            </a:r>
            <a:r>
              <a:rPr lang="sl-SI" sz="2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sl-SI" sz="20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financial</a:t>
            </a:r>
            <a:r>
              <a:rPr lang="sl-SI" sz="2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sl-SI" sz="20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investors</a:t>
            </a:r>
            <a:r>
              <a:rPr lang="sl-SI" sz="2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sl-SI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who</a:t>
            </a:r>
            <a:r>
              <a:rPr lang="sl-SI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are </a:t>
            </a:r>
            <a:r>
              <a:rPr lang="sl-SI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interested</a:t>
            </a:r>
            <a:r>
              <a:rPr lang="sl-SI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to enter </a:t>
            </a:r>
            <a:r>
              <a:rPr lang="sl-SI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</a:t>
            </a:r>
            <a:r>
              <a:rPr lang="sl-SI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EU market</a:t>
            </a:r>
            <a:endParaRPr lang="sl-SI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sl-SI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Financial</a:t>
            </a:r>
            <a:r>
              <a:rPr lang="sl-SI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sl-SI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investors</a:t>
            </a:r>
            <a:r>
              <a:rPr lang="sl-SI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sl-SI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with</a:t>
            </a:r>
            <a:r>
              <a:rPr lang="sl-SI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sl-SI" sz="20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an</a:t>
            </a:r>
            <a:r>
              <a:rPr lang="sl-SI" sz="2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sl-SI" sz="20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interest</a:t>
            </a:r>
            <a:r>
              <a:rPr lang="sl-SI" sz="2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in </a:t>
            </a:r>
            <a:r>
              <a:rPr lang="sl-SI" sz="20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entering</a:t>
            </a:r>
            <a:r>
              <a:rPr lang="sl-SI" sz="2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sl-SI" sz="20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</a:t>
            </a:r>
            <a:r>
              <a:rPr lang="sl-SI" sz="2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EU market</a:t>
            </a:r>
            <a:endParaRPr lang="sl-SI" sz="20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sl-SI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Financial</a:t>
            </a:r>
            <a:r>
              <a:rPr lang="sl-SI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sl-SI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investors</a:t>
            </a:r>
            <a:r>
              <a:rPr lang="sl-SI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sl-SI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with</a:t>
            </a:r>
            <a:r>
              <a:rPr lang="sl-SI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sl-SI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an</a:t>
            </a:r>
            <a:r>
              <a:rPr lang="sl-SI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sl-SI" sz="20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interest</a:t>
            </a:r>
            <a:r>
              <a:rPr lang="sl-SI" sz="2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in </a:t>
            </a:r>
            <a:r>
              <a:rPr lang="sl-SI" sz="20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investing</a:t>
            </a:r>
            <a:r>
              <a:rPr lang="sl-SI" sz="2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in </a:t>
            </a:r>
            <a:r>
              <a:rPr lang="sl-SI" sz="20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</a:t>
            </a:r>
            <a:r>
              <a:rPr lang="sl-SI" sz="2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sl-SI" sz="20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company</a:t>
            </a:r>
            <a:r>
              <a:rPr lang="sl-SI" sz="2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sl-SI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and</a:t>
            </a:r>
            <a:r>
              <a:rPr lang="sl-SI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sl-SI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overall</a:t>
            </a:r>
            <a:r>
              <a:rPr lang="sl-SI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sl-SI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growth</a:t>
            </a:r>
            <a:r>
              <a:rPr lang="sl-SI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in </a:t>
            </a:r>
            <a:r>
              <a:rPr lang="sl-SI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</a:t>
            </a:r>
            <a:r>
              <a:rPr lang="sl-SI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EU market</a:t>
            </a:r>
            <a:endParaRPr lang="sl-SI" sz="2000" dirty="0"/>
          </a:p>
        </p:txBody>
      </p:sp>
      <p:pic>
        <p:nvPicPr>
          <p:cNvPr id="4098" name="Picture 2" descr="Partnerstvo « DenarTakoj.si – Zanesljive finančne rešitve">
            <a:extLst>
              <a:ext uri="{FF2B5EF4-FFF2-40B4-BE49-F238E27FC236}">
                <a16:creationId xmlns:a16="http://schemas.microsoft.com/office/drawing/2014/main" id="{8E0FF0AD-8E83-4BE7-84D6-C7EA79607C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4859338"/>
            <a:ext cx="5579595" cy="1449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42448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F4D3626-5494-4469-9475-253DBE9A0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br>
              <a:rPr lang="en-US" b="1" dirty="0">
                <a:solidFill>
                  <a:srgbClr val="C00000"/>
                </a:solidFill>
                <a:effectLst/>
              </a:rPr>
            </a:br>
            <a:r>
              <a:rPr lang="sl-SI" b="1" dirty="0">
                <a:solidFill>
                  <a:srgbClr val="C00000"/>
                </a:solidFill>
                <a:effectLst/>
              </a:rPr>
              <a:t>COOPERATION POTENTIALS</a:t>
            </a:r>
            <a:br>
              <a:rPr lang="en-US" b="1" dirty="0">
                <a:solidFill>
                  <a:srgbClr val="C00000"/>
                </a:solidFill>
                <a:effectLst/>
              </a:rPr>
            </a:br>
            <a:endParaRPr lang="sl-SI" b="1" dirty="0">
              <a:solidFill>
                <a:srgbClr val="C00000"/>
              </a:solidFill>
            </a:endParaRP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FD6127FE-25F9-4C58-963A-82849FD7BC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Suppliers</a:t>
            </a:r>
            <a:r>
              <a:rPr lang="sl-SI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sl-SI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of</a:t>
            </a:r>
            <a:r>
              <a:rPr lang="sl-SI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sl-SI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steel</a:t>
            </a:r>
            <a:r>
              <a:rPr lang="sl-SI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half-</a:t>
            </a:r>
            <a:r>
              <a:rPr lang="sl-SI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products</a:t>
            </a:r>
            <a:r>
              <a:rPr lang="sl-SI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:</a:t>
            </a:r>
          </a:p>
          <a:p>
            <a:pPr lvl="1"/>
            <a:r>
              <a:rPr lang="sl-SI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wire</a:t>
            </a:r>
            <a:r>
              <a:rPr lang="sl-SI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</a:p>
          <a:p>
            <a:pPr lvl="1"/>
            <a:r>
              <a:rPr lang="sl-SI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profiles</a:t>
            </a:r>
            <a:r>
              <a:rPr lang="sl-SI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endParaRPr lang="sl-SI" sz="20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lvl="1"/>
            <a:r>
              <a:rPr lang="sl-SI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steel</a:t>
            </a:r>
            <a:r>
              <a:rPr lang="sl-SI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sl-SI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sheet</a:t>
            </a:r>
            <a:endParaRPr lang="sl-SI" sz="20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sl-SI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Suppliers</a:t>
            </a:r>
            <a:r>
              <a:rPr lang="sl-SI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sl-SI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of</a:t>
            </a:r>
            <a:r>
              <a:rPr lang="sl-SI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aluminium </a:t>
            </a:r>
            <a:r>
              <a:rPr lang="sl-SI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extruded</a:t>
            </a:r>
            <a:r>
              <a:rPr lang="sl-SI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sl-SI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profiles</a:t>
            </a:r>
            <a:endParaRPr lang="sl-SI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sl-SI" sz="20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Components</a:t>
            </a:r>
            <a:r>
              <a:rPr lang="sl-SI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sl-SI" sz="20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from</a:t>
            </a:r>
            <a:r>
              <a:rPr lang="sl-SI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sl-SI" sz="20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security</a:t>
            </a:r>
            <a:r>
              <a:rPr lang="sl-SI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sl-SI" sz="20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and</a:t>
            </a:r>
            <a:r>
              <a:rPr lang="sl-SI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sl-SI" sz="20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perimeter</a:t>
            </a:r>
            <a:r>
              <a:rPr lang="sl-SI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sl-SI" sz="20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protection</a:t>
            </a:r>
            <a:r>
              <a:rPr lang="sl-SI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sl-SI" sz="20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industries</a:t>
            </a:r>
            <a:endParaRPr lang="sl-SI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sl-SI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Partners</a:t>
            </a:r>
            <a:r>
              <a:rPr lang="sl-SI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sl-SI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interested</a:t>
            </a:r>
            <a:r>
              <a:rPr lang="sl-SI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in </a:t>
            </a:r>
            <a:r>
              <a:rPr lang="sl-SI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collaborating</a:t>
            </a:r>
            <a:r>
              <a:rPr lang="sl-SI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on </a:t>
            </a:r>
            <a:r>
              <a:rPr lang="sl-SI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special</a:t>
            </a:r>
            <a:r>
              <a:rPr lang="sl-SI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sl-SI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projects</a:t>
            </a:r>
            <a:endParaRPr lang="sl-SI" sz="2000" dirty="0"/>
          </a:p>
        </p:txBody>
      </p:sp>
      <p:pic>
        <p:nvPicPr>
          <p:cNvPr id="4098" name="Picture 2" descr="Partnerstvo « DenarTakoj.si – Zanesljive finančne rešitve">
            <a:extLst>
              <a:ext uri="{FF2B5EF4-FFF2-40B4-BE49-F238E27FC236}">
                <a16:creationId xmlns:a16="http://schemas.microsoft.com/office/drawing/2014/main" id="{8E0FF0AD-8E83-4BE7-84D6-C7EA79607C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4859338"/>
            <a:ext cx="5579595" cy="1449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44469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220936" y="2852936"/>
            <a:ext cx="6400800" cy="3456384"/>
          </a:xfrm>
        </p:spPr>
        <p:txBody>
          <a:bodyPr>
            <a:noAutofit/>
          </a:bodyPr>
          <a:lstStyle/>
          <a:p>
            <a:pPr algn="l"/>
            <a:r>
              <a:rPr lang="sl-SI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Zdenka Pečnik Kočevar, CEO</a:t>
            </a:r>
          </a:p>
          <a:p>
            <a:pPr algn="l"/>
            <a:r>
              <a:rPr lang="sl-SI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OGRAJE KOČEVAR d.o.o.</a:t>
            </a:r>
          </a:p>
          <a:p>
            <a:pPr algn="l"/>
            <a:r>
              <a:rPr lang="sl-SI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Tovarniška cesta 11 c, 3312 Prebold </a:t>
            </a:r>
            <a:r>
              <a:rPr lang="sl-SI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Slovenia</a:t>
            </a:r>
            <a:r>
              <a:rPr lang="sl-SI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- EU</a:t>
            </a:r>
          </a:p>
          <a:p>
            <a:pPr algn="l"/>
            <a:r>
              <a:rPr lang="sl-SI" sz="2800" dirty="0">
                <a:solidFill>
                  <a:schemeClr val="tx1">
                    <a:lumMod val="65000"/>
                    <a:lumOff val="35000"/>
                  </a:schemeClr>
                </a:solidFill>
                <a:hlinkClick r:id="rId2"/>
              </a:rPr>
              <a:t>zdenka@ograje.com</a:t>
            </a:r>
            <a:endParaRPr lang="sl-SI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l"/>
            <a:r>
              <a:rPr lang="sl-SI" sz="2800" b="1" i="0" u="none" strike="noStrike" dirty="0">
                <a:solidFill>
                  <a:srgbClr val="FFFFFF"/>
                </a:solidFill>
                <a:effectLst/>
                <a:hlinkClick r:id="rId3" tooltip="+386 (0)51 624 207"/>
              </a:rPr>
              <a:t>M: +386 (0)41 754 865</a:t>
            </a:r>
            <a:endParaRPr lang="sl-SI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l"/>
            <a:r>
              <a:rPr lang="sl-SI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www.ograje.com</a:t>
            </a:r>
          </a:p>
          <a:p>
            <a:pPr algn="l"/>
            <a:endParaRPr lang="sl-SI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728152"/>
            <a:ext cx="6244762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1227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220936" y="2168312"/>
            <a:ext cx="6400800" cy="4141008"/>
          </a:xfrm>
        </p:spPr>
        <p:txBody>
          <a:bodyPr>
            <a:noAutofit/>
          </a:bodyPr>
          <a:lstStyle/>
          <a:p>
            <a:pPr algn="l"/>
            <a:r>
              <a:rPr lang="sl-SI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Janez Kočevar</a:t>
            </a:r>
          </a:p>
          <a:p>
            <a:pPr algn="l"/>
            <a:endParaRPr lang="sl-SI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l"/>
            <a:r>
              <a:rPr lang="sl-SI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OGRAJE KOČEVAR d.o.o.</a:t>
            </a:r>
          </a:p>
          <a:p>
            <a:pPr algn="l"/>
            <a:r>
              <a:rPr lang="sl-SI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Tovarniška cesta 11 c, </a:t>
            </a:r>
          </a:p>
          <a:p>
            <a:pPr algn="l"/>
            <a:r>
              <a:rPr lang="sl-SI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3312 Prebold</a:t>
            </a:r>
          </a:p>
          <a:p>
            <a:pPr algn="l"/>
            <a:r>
              <a:rPr lang="sl-SI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Slovenia</a:t>
            </a:r>
            <a:endParaRPr lang="sl-SI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l"/>
            <a:endParaRPr lang="sl-SI" sz="2000" dirty="0">
              <a:solidFill>
                <a:schemeClr val="tx1">
                  <a:lumMod val="65000"/>
                  <a:lumOff val="35000"/>
                </a:schemeClr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l"/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Janez.Kocevar@ograje.com</a:t>
            </a: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algn="l"/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+386 41 588 022</a:t>
            </a:r>
            <a:endParaRPr lang="sl-SI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l"/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hlinkClick r:id="rId4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www.ograje.com</a:t>
            </a:r>
            <a:endParaRPr lang="sl-SI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l"/>
            <a:endParaRPr lang="sl-SI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728152"/>
            <a:ext cx="6244762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6418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err="1">
                <a:solidFill>
                  <a:srgbClr val="C00000"/>
                </a:solidFill>
              </a:rPr>
              <a:t>Vision</a:t>
            </a:r>
            <a:endParaRPr lang="sl-SI" b="1" dirty="0">
              <a:solidFill>
                <a:srgbClr val="C00000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ct val="0"/>
              </a:spcAft>
            </a:pPr>
            <a:r>
              <a:rPr lang="sl-SI" altLang="sv-SE" b="1" dirty="0" err="1">
                <a:solidFill>
                  <a:srgbClr val="C00000"/>
                </a:solidFill>
                <a:cs typeface="Times New Roman" pitchFamily="18" charset="0"/>
              </a:rPr>
              <a:t>Complete</a:t>
            </a:r>
            <a:r>
              <a:rPr lang="sl-SI" altLang="sv-SE" b="1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sl-SI" altLang="sv-SE" b="1" dirty="0" err="1">
                <a:solidFill>
                  <a:srgbClr val="C00000"/>
                </a:solidFill>
                <a:cs typeface="Times New Roman" pitchFamily="18" charset="0"/>
              </a:rPr>
              <a:t>fencing</a:t>
            </a:r>
            <a:r>
              <a:rPr lang="sl-SI" altLang="sv-SE" b="1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sl-SI" altLang="sv-SE" b="1" dirty="0" err="1">
                <a:solidFill>
                  <a:srgbClr val="C00000"/>
                </a:solidFill>
                <a:cs typeface="Times New Roman" pitchFamily="18" charset="0"/>
              </a:rPr>
              <a:t>solutions</a:t>
            </a:r>
            <a:r>
              <a:rPr lang="sl-SI" altLang="sv-SE" b="1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sl-SI" altLang="sv-SE" dirty="0" err="1">
                <a:cs typeface="Times New Roman" pitchFamily="18" charset="0"/>
              </a:rPr>
              <a:t>focusing</a:t>
            </a:r>
            <a:r>
              <a:rPr lang="sl-SI" altLang="sv-SE" dirty="0">
                <a:cs typeface="Times New Roman" pitchFamily="18" charset="0"/>
              </a:rPr>
              <a:t> on </a:t>
            </a:r>
            <a:r>
              <a:rPr lang="en-US" dirty="0">
                <a:solidFill>
                  <a:srgbClr val="C00000"/>
                </a:solidFill>
              </a:rPr>
              <a:t>demanding customers</a:t>
            </a:r>
            <a:r>
              <a:rPr lang="sl-SI" dirty="0">
                <a:solidFill>
                  <a:srgbClr val="C00000"/>
                </a:solidFill>
              </a:rPr>
              <a:t> </a:t>
            </a:r>
            <a:r>
              <a:rPr lang="sl-SI" dirty="0" err="1">
                <a:solidFill>
                  <a:srgbClr val="C00000"/>
                </a:solidFill>
              </a:rPr>
              <a:t>and</a:t>
            </a:r>
            <a:r>
              <a:rPr lang="sl-SI" dirty="0">
                <a:solidFill>
                  <a:srgbClr val="C00000"/>
                </a:solidFill>
              </a:rPr>
              <a:t> </a:t>
            </a:r>
            <a:r>
              <a:rPr lang="sl-SI" dirty="0" err="1">
                <a:solidFill>
                  <a:srgbClr val="C00000"/>
                </a:solidFill>
              </a:rPr>
              <a:t>projects</a:t>
            </a:r>
            <a:endParaRPr lang="sl-SI" altLang="sv-SE" dirty="0">
              <a:solidFill>
                <a:srgbClr val="C00000"/>
              </a:solidFill>
              <a:cs typeface="Times New Roman" pitchFamily="18" charset="0"/>
            </a:endParaRPr>
          </a:p>
          <a:p>
            <a:pPr>
              <a:spcAft>
                <a:spcPct val="0"/>
              </a:spcAft>
            </a:pPr>
            <a:r>
              <a:rPr lang="sl-SI" altLang="sv-SE" b="1" dirty="0">
                <a:solidFill>
                  <a:srgbClr val="C00000"/>
                </a:solidFill>
                <a:latin typeface="Calibri" panose="020F0502020204030204" pitchFamily="34" charset="0"/>
                <a:cs typeface="Times New Roman" pitchFamily="18" charset="0"/>
              </a:rPr>
              <a:t>CE market leader</a:t>
            </a:r>
            <a:r>
              <a:rPr lang="sl-SI" altLang="sv-SE" dirty="0">
                <a:solidFill>
                  <a:srgbClr val="C00000"/>
                </a:solidFill>
                <a:latin typeface="Calibri" panose="020F0502020204030204" pitchFamily="34" charset="0"/>
                <a:cs typeface="Times New Roman" pitchFamily="18" charset="0"/>
              </a:rPr>
              <a:t> </a:t>
            </a:r>
            <a:endParaRPr lang="sl-SI" altLang="sv-SE" dirty="0">
              <a:latin typeface="Calibri" panose="020F0502020204030204" pitchFamily="34" charset="0"/>
              <a:cs typeface="Times New Roman" pitchFamily="18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169484425"/>
              </p:ext>
            </p:extLst>
          </p:nvPr>
        </p:nvGraphicFramePr>
        <p:xfrm>
          <a:off x="457200" y="3789040"/>
          <a:ext cx="8435280" cy="25196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599891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sz="4400" b="1" kern="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 BEST EXECUTION OF SAFETY AND DESIGN</a:t>
            </a:r>
            <a:endParaRPr lang="sl-SI" b="1" dirty="0">
              <a:solidFill>
                <a:srgbClr val="C00000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67544" y="1628800"/>
            <a:ext cx="4824536" cy="4680520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We</a:t>
            </a:r>
            <a:r>
              <a:rPr lang="sl-SI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sl-SI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provide</a:t>
            </a:r>
            <a:r>
              <a:rPr lang="sl-SI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sl-SI" sz="20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complete</a:t>
            </a:r>
            <a:r>
              <a:rPr lang="sl-SI" sz="2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sl-SI" sz="20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fencing</a:t>
            </a:r>
            <a:r>
              <a:rPr lang="sl-SI" sz="2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sl-SI" sz="20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system</a:t>
            </a:r>
            <a:r>
              <a:rPr lang="sl-SI" sz="2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sl-SI" sz="20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solutions</a:t>
            </a:r>
            <a:endParaRPr lang="sl-SI" sz="20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We</a:t>
            </a:r>
            <a:r>
              <a:rPr lang="sl-SI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are </a:t>
            </a:r>
            <a:r>
              <a:rPr lang="sl-SI" sz="20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</a:t>
            </a:r>
            <a:r>
              <a:rPr lang="sl-SI" sz="2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sl-SI" sz="20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biggest</a:t>
            </a:r>
            <a:r>
              <a:rPr lang="sl-SI" sz="2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sl-SI" sz="20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producer</a:t>
            </a:r>
            <a:r>
              <a:rPr lang="sl-SI" sz="2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sl-SI" sz="20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and</a:t>
            </a:r>
            <a:r>
              <a:rPr lang="sl-SI" sz="2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sl-SI" sz="20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supplier</a:t>
            </a:r>
            <a:r>
              <a:rPr lang="sl-SI" sz="2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sl-SI" sz="20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of</a:t>
            </a:r>
            <a:r>
              <a:rPr lang="sl-SI" sz="2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sl-SI" sz="20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fencing</a:t>
            </a:r>
            <a:r>
              <a:rPr lang="sl-SI" sz="2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sl-SI" sz="20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systems</a:t>
            </a:r>
            <a:r>
              <a:rPr lang="sl-SI" sz="2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sl-SI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 </a:t>
            </a:r>
            <a:r>
              <a:rPr lang="sl-SI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Slovenia</a:t>
            </a:r>
            <a:endParaRPr lang="sl-SI" sz="20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Our</a:t>
            </a:r>
            <a:r>
              <a:rPr lang="sl-SI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sl-SI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solutions</a:t>
            </a:r>
            <a:r>
              <a:rPr lang="sl-SI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sl-SI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combine</a:t>
            </a:r>
            <a:r>
              <a:rPr lang="sl-SI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sl-SI" sz="20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security</a:t>
            </a:r>
            <a:r>
              <a:rPr lang="sl-SI" sz="2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sl-SI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with</a:t>
            </a:r>
            <a:r>
              <a:rPr lang="sl-SI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sl-SI" sz="20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aesthetic</a:t>
            </a:r>
            <a:r>
              <a:rPr lang="sl-SI" sz="2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sl-SI" sz="20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completeness</a:t>
            </a:r>
            <a:endParaRPr lang="sl-SI" sz="20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sl-SI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function</a:t>
            </a:r>
            <a:r>
              <a:rPr lang="sl-SI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as </a:t>
            </a:r>
            <a:r>
              <a:rPr lang="sl-SI" sz="20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visual</a:t>
            </a:r>
            <a:r>
              <a:rPr lang="sl-SI" sz="2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sl-SI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and</a:t>
            </a:r>
            <a:r>
              <a:rPr lang="sl-SI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sl-SI" sz="20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noise</a:t>
            </a:r>
            <a:r>
              <a:rPr lang="sl-SI" sz="2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sl-SI" sz="20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barriers</a:t>
            </a:r>
            <a:r>
              <a:rPr lang="sl-SI" sz="2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sl-SI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for</a:t>
            </a:r>
            <a:r>
              <a:rPr lang="sl-SI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sl-SI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residential</a:t>
            </a:r>
            <a:r>
              <a:rPr lang="sl-SI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sl-SI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and</a:t>
            </a:r>
            <a:r>
              <a:rPr lang="sl-SI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sl-SI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commercial</a:t>
            </a:r>
            <a:r>
              <a:rPr lang="sl-SI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sl-SI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premises</a:t>
            </a:r>
            <a:endParaRPr lang="sl-SI" sz="20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sl-SI" sz="2000" dirty="0" err="1">
                <a:solidFill>
                  <a:srgbClr val="000000"/>
                </a:solidFill>
                <a:latin typeface="Calibri" panose="020F0502020204030204" pitchFamily="34" charset="0"/>
              </a:rPr>
              <a:t>Require</a:t>
            </a:r>
            <a:r>
              <a:rPr lang="sl-SI" sz="20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sl-SI" sz="2000" dirty="0" err="1">
                <a:solidFill>
                  <a:srgbClr val="000000"/>
                </a:solidFill>
                <a:latin typeface="Calibri" panose="020F0502020204030204" pitchFamily="34" charset="0"/>
              </a:rPr>
              <a:t>almost</a:t>
            </a:r>
            <a:r>
              <a:rPr lang="sl-SI" sz="20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sl-SI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no </a:t>
            </a:r>
            <a:r>
              <a:rPr lang="sl-SI" sz="20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maintenance</a:t>
            </a:r>
            <a:endParaRPr lang="sl-SI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sl-SI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Long-</a:t>
            </a:r>
            <a:r>
              <a:rPr lang="sl-SI" sz="20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life</a:t>
            </a:r>
            <a:r>
              <a:rPr lang="sl-SI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sl-SI" sz="2000" dirty="0" err="1">
                <a:solidFill>
                  <a:srgbClr val="000000"/>
                </a:solidFill>
                <a:latin typeface="Calibri" panose="020F0502020204030204" pitchFamily="34" charset="0"/>
              </a:rPr>
              <a:t>and</a:t>
            </a:r>
            <a:r>
              <a:rPr lang="sl-SI" sz="20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sl-SI" sz="20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durability</a:t>
            </a:r>
            <a:endParaRPr lang="sl-SI" sz="2000" b="1" dirty="0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05FEA8DA-E665-4485-913F-78D7703D12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327" y="1456952"/>
            <a:ext cx="3390474" cy="2260080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14816CCF-F53B-4A9E-A414-E92EEDFD08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327" y="4049003"/>
            <a:ext cx="3390476" cy="2260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5598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sz="4400" b="1" kern="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 BEST EXECUTION OF SAFETY AND DESIGN</a:t>
            </a:r>
            <a:endParaRPr lang="sl-SI" b="1" dirty="0">
              <a:solidFill>
                <a:srgbClr val="C00000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67544" y="1628800"/>
            <a:ext cx="4104456" cy="4680520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20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We</a:t>
            </a:r>
            <a:r>
              <a:rPr lang="sl-SI" sz="2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sl-SI" sz="20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provide</a:t>
            </a:r>
            <a:r>
              <a:rPr lang="sl-SI" sz="2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sl-SI" sz="20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complete</a:t>
            </a:r>
            <a:r>
              <a:rPr lang="sl-SI" sz="2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sl-SI" sz="20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turnkey</a:t>
            </a:r>
            <a:r>
              <a:rPr lang="sl-SI" sz="2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sl-SI" sz="20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solutions</a:t>
            </a:r>
            <a:r>
              <a:rPr lang="sl-SI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from </a:t>
            </a:r>
            <a:r>
              <a:rPr lang="sl-SI" sz="20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planning</a:t>
            </a:r>
            <a:r>
              <a:rPr lang="sl-SI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sl-SI" sz="20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manufacturing</a:t>
            </a:r>
            <a:r>
              <a:rPr lang="sl-SI" sz="20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sl-SI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and</a:t>
            </a:r>
            <a:r>
              <a:rPr lang="sl-SI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sl-SI" sz="20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installation</a:t>
            </a:r>
            <a:r>
              <a:rPr lang="sl-SI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Annually</a:t>
            </a:r>
            <a:r>
              <a:rPr lang="sl-SI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sl-SI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we</a:t>
            </a:r>
            <a:r>
              <a:rPr lang="sl-SI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sl-SI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produce</a:t>
            </a:r>
            <a:r>
              <a:rPr lang="sl-SI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sl-SI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over</a:t>
            </a:r>
            <a:r>
              <a:rPr lang="sl-SI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sl-SI" sz="2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6.000 </a:t>
            </a:r>
            <a:r>
              <a:rPr lang="sl-SI" sz="20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complete</a:t>
            </a:r>
            <a:r>
              <a:rPr lang="sl-SI" sz="2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sl-SI" sz="20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fencing</a:t>
            </a:r>
            <a:r>
              <a:rPr lang="sl-SI" sz="2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sl-SI" sz="20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systems</a:t>
            </a:r>
            <a:r>
              <a:rPr lang="sl-SI" sz="2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sl-SI" sz="20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and</a:t>
            </a:r>
            <a:r>
              <a:rPr lang="sl-SI" sz="2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sl-SI" sz="20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install</a:t>
            </a:r>
            <a:r>
              <a:rPr lang="sl-SI" sz="2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sl-SI" sz="20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over</a:t>
            </a:r>
            <a:r>
              <a:rPr lang="sl-SI" sz="2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180 km </a:t>
            </a:r>
            <a:r>
              <a:rPr lang="sl-SI" sz="20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of</a:t>
            </a:r>
            <a:r>
              <a:rPr lang="sl-SI" sz="2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sl-SI" sz="20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fencing</a:t>
            </a:r>
            <a:endParaRPr lang="sl-SI" sz="20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Everything</a:t>
            </a:r>
            <a:r>
              <a:rPr lang="sl-SI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is done in-</a:t>
            </a:r>
            <a:r>
              <a:rPr lang="sl-SI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house</a:t>
            </a:r>
            <a:r>
              <a:rPr lang="sl-SI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sl-SI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and</a:t>
            </a:r>
            <a:r>
              <a:rPr lang="sl-SI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is </a:t>
            </a:r>
            <a:r>
              <a:rPr lang="sl-SI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</a:t>
            </a:r>
            <a:r>
              <a:rPr lang="sl-SI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sl-SI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result</a:t>
            </a:r>
            <a:r>
              <a:rPr lang="sl-SI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sl-SI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of</a:t>
            </a:r>
            <a:r>
              <a:rPr lang="sl-SI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sl-SI" sz="20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our</a:t>
            </a:r>
            <a:r>
              <a:rPr lang="sl-SI" sz="2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sl-SI" sz="20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own</a:t>
            </a:r>
            <a:r>
              <a:rPr lang="sl-SI" sz="2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R&amp;D, know-how </a:t>
            </a:r>
            <a:r>
              <a:rPr lang="sl-SI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and</a:t>
            </a:r>
            <a:r>
              <a:rPr lang="sl-SI" sz="2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sl-SI" sz="20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expertise</a:t>
            </a:r>
            <a:endParaRPr lang="sl-SI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sl-SI" sz="2000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A78EEEDB-CAF1-4C26-9C27-ABE7B97570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753" y="1624135"/>
            <a:ext cx="3240360" cy="2160240"/>
          </a:xfrm>
          <a:prstGeom prst="rect">
            <a:avLst/>
          </a:prstGeom>
        </p:spPr>
      </p:pic>
      <p:pic>
        <p:nvPicPr>
          <p:cNvPr id="5" name="Picture 10" descr="Varovalna ograja 1 - Ograje Kočevar">
            <a:extLst>
              <a:ext uri="{FF2B5EF4-FFF2-40B4-BE49-F238E27FC236}">
                <a16:creationId xmlns:a16="http://schemas.microsoft.com/office/drawing/2014/main" id="{ECEB97A0-35C0-4483-AB76-152AADD81D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552" y="4149080"/>
            <a:ext cx="3293368" cy="1905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8230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000" b="1" kern="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FACTS ABOUT US</a:t>
            </a:r>
            <a:endParaRPr lang="sl-SI" sz="4000" b="1" dirty="0">
              <a:solidFill>
                <a:srgbClr val="C00000"/>
              </a:solidFill>
            </a:endParaRP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CE587CD0-86BD-4603-9F95-06C7D0F0BC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1600200"/>
            <a:ext cx="3466728" cy="4565104"/>
          </a:xfrm>
        </p:spPr>
        <p:txBody>
          <a:bodyPr>
            <a:normAutofit lnSpcReduction="10000"/>
          </a:bodyPr>
          <a:lstStyle/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sl-SI" sz="2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Positioned</a:t>
            </a:r>
            <a:r>
              <a:rPr lang="sl-SI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in </a:t>
            </a:r>
            <a:r>
              <a:rPr lang="sl-SI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Central Europe</a:t>
            </a:r>
            <a:endParaRPr lang="sl-SI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 </a:t>
            </a:r>
            <a:r>
              <a:rPr lang="en-US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family-owned company </a:t>
            </a: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with </a:t>
            </a:r>
            <a:r>
              <a:rPr lang="en-US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</a:t>
            </a:r>
            <a:r>
              <a:rPr lang="sl-SI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5</a:t>
            </a:r>
            <a:r>
              <a:rPr lang="en-US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years of experience </a:t>
            </a: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 the field of manufacturing fences and fence gates</a:t>
            </a:r>
            <a:endParaRPr lang="sl-SI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sl-SI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80 </a:t>
            </a:r>
            <a:r>
              <a:rPr lang="sl-SI" sz="2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employees</a:t>
            </a:r>
            <a:endParaRPr lang="sl-SI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sl-SI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&gt; 60.000 </a:t>
            </a:r>
            <a:r>
              <a:rPr lang="sl-SI" sz="24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projects</a:t>
            </a:r>
            <a:r>
              <a:rPr lang="sl-SI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&gt; 2.000 km </a:t>
            </a:r>
            <a:r>
              <a:rPr lang="sl-SI" sz="24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of</a:t>
            </a:r>
            <a:r>
              <a:rPr lang="sl-SI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sl-SI" sz="24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fences</a:t>
            </a:r>
            <a:r>
              <a:rPr lang="sl-SI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sl-SI" sz="2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built</a:t>
            </a:r>
            <a:endParaRPr lang="sl-SI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2052" name="Picture 4" descr="Central Europe Map PowerPoint | SketchBubble">
            <a:extLst>
              <a:ext uri="{FF2B5EF4-FFF2-40B4-BE49-F238E27FC236}">
                <a16:creationId xmlns:a16="http://schemas.microsoft.com/office/drawing/2014/main" id="{C56BB681-6920-4E82-90E9-67DF8E8EB5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51" t="14445" r="12201" b="2401"/>
          <a:stretch/>
        </p:blipFill>
        <p:spPr bwMode="auto">
          <a:xfrm>
            <a:off x="3779912" y="1600201"/>
            <a:ext cx="5256584" cy="4277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91050D3F-68C1-4648-B38A-3F4E7C1CC0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376" y="5188268"/>
            <a:ext cx="710849" cy="163935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33BB44FF-7A61-4C9C-894A-E64ECC2F1B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7853" y="4999154"/>
            <a:ext cx="710849" cy="16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0364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000" b="1" kern="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FACTS ABOUT </a:t>
            </a:r>
            <a:r>
              <a:rPr lang="sl-SI" sz="4000" b="1" kern="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US</a:t>
            </a:r>
            <a:endParaRPr lang="sl-SI" sz="4000" b="1" dirty="0">
              <a:solidFill>
                <a:srgbClr val="C00000"/>
              </a:solidFill>
            </a:endParaRP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CE587CD0-86BD-4603-9F95-06C7D0F0BC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3610744" cy="4277073"/>
          </a:xfrm>
        </p:spPr>
        <p:txBody>
          <a:bodyPr>
            <a:normAutofit fontScale="92500"/>
          </a:bodyPr>
          <a:lstStyle/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Developed from a company with a </a:t>
            </a:r>
            <a:r>
              <a:rPr lang="en-US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35-year tradition </a:t>
            </a: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of manufacturing welding machines</a:t>
            </a:r>
            <a:endParaRPr lang="sl-SI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We are </a:t>
            </a:r>
            <a:r>
              <a:rPr lang="en-US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expanding </a:t>
            </a: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from Slovenia </a:t>
            </a:r>
            <a:r>
              <a:rPr lang="sl-SI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</a:t>
            </a:r>
            <a:r>
              <a:rPr lang="en-US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to other EU markets </a:t>
            </a: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(Austria, Italy, Croatia...)</a:t>
            </a:r>
            <a:r>
              <a:rPr lang="sl-SI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sl-SI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Dynamic growth </a:t>
            </a: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 on an annual basis exceeds </a:t>
            </a:r>
            <a:r>
              <a:rPr lang="sl-SI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15</a:t>
            </a: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%</a:t>
            </a:r>
            <a:endParaRPr lang="sl-SI" sz="2400" dirty="0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C1612E4A-2615-4E70-B8D5-4CB7D99C37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7754" y="1617847"/>
            <a:ext cx="4309046" cy="2232264"/>
          </a:xfrm>
          <a:prstGeom prst="rect">
            <a:avLst/>
          </a:prstGeom>
        </p:spPr>
      </p:pic>
      <p:pic>
        <p:nvPicPr>
          <p:cNvPr id="5122" name="Picture 2" descr="Zemljevid evrope in Rusije - Zemljevid Rusije v evropi (Vzhodni Evropi -  Evropa)">
            <a:extLst>
              <a:ext uri="{FF2B5EF4-FFF2-40B4-BE49-F238E27FC236}">
                <a16:creationId xmlns:a16="http://schemas.microsoft.com/office/drawing/2014/main" id="{6F0FB8CE-8ECA-4A6B-B572-0CC4D60B2E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28" t="46083" r="10668" b="7695"/>
          <a:stretch/>
        </p:blipFill>
        <p:spPr bwMode="auto">
          <a:xfrm>
            <a:off x="4358713" y="4270228"/>
            <a:ext cx="4309046" cy="2410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uščica: desno 2">
            <a:extLst>
              <a:ext uri="{FF2B5EF4-FFF2-40B4-BE49-F238E27FC236}">
                <a16:creationId xmlns:a16="http://schemas.microsoft.com/office/drawing/2014/main" id="{E5714D82-96DF-4782-A5D0-A62698ECA4D9}"/>
              </a:ext>
            </a:extLst>
          </p:cNvPr>
          <p:cNvSpPr/>
          <p:nvPr/>
        </p:nvSpPr>
        <p:spPr>
          <a:xfrm rot="14371369">
            <a:off x="5627002" y="5173373"/>
            <a:ext cx="338263" cy="1104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2" name="Puščica: desno 11">
            <a:extLst>
              <a:ext uri="{FF2B5EF4-FFF2-40B4-BE49-F238E27FC236}">
                <a16:creationId xmlns:a16="http://schemas.microsoft.com/office/drawing/2014/main" id="{95B017A3-1A48-4799-BA31-94D09F712078}"/>
              </a:ext>
            </a:extLst>
          </p:cNvPr>
          <p:cNvSpPr/>
          <p:nvPr/>
        </p:nvSpPr>
        <p:spPr>
          <a:xfrm rot="10800000">
            <a:off x="5474330" y="5365060"/>
            <a:ext cx="338262" cy="1104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3" name="Puščica: desno 12">
            <a:extLst>
              <a:ext uri="{FF2B5EF4-FFF2-40B4-BE49-F238E27FC236}">
                <a16:creationId xmlns:a16="http://schemas.microsoft.com/office/drawing/2014/main" id="{A9DB2712-901F-4C6E-9A62-CB77986D2B52}"/>
              </a:ext>
            </a:extLst>
          </p:cNvPr>
          <p:cNvSpPr/>
          <p:nvPr/>
        </p:nvSpPr>
        <p:spPr>
          <a:xfrm rot="1261659">
            <a:off x="5761008" y="5416783"/>
            <a:ext cx="251317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5" name="Puščica: desno 14">
            <a:extLst>
              <a:ext uri="{FF2B5EF4-FFF2-40B4-BE49-F238E27FC236}">
                <a16:creationId xmlns:a16="http://schemas.microsoft.com/office/drawing/2014/main" id="{23DDB2DD-09B1-4F96-8F85-6C32C17D4D0B}"/>
              </a:ext>
            </a:extLst>
          </p:cNvPr>
          <p:cNvSpPr/>
          <p:nvPr/>
        </p:nvSpPr>
        <p:spPr>
          <a:xfrm rot="14371369">
            <a:off x="5217144" y="5045144"/>
            <a:ext cx="714708" cy="937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982738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275753"/>
            <a:ext cx="8229600" cy="1143000"/>
          </a:xfrm>
        </p:spPr>
        <p:txBody>
          <a:bodyPr/>
          <a:lstStyle/>
          <a:p>
            <a:r>
              <a:rPr lang="sl-SI" b="1" dirty="0">
                <a:solidFill>
                  <a:srgbClr val="C00000"/>
                </a:solidFill>
              </a:rPr>
              <a:t>OUR STRENGHTS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381947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sl-SI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encing</a:t>
            </a:r>
            <a:r>
              <a:rPr lang="en-US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sl-SI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pecialists</a:t>
            </a:r>
            <a:endParaRPr lang="sl-SI" sz="24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sl-SI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Market leader</a:t>
            </a:r>
            <a:r>
              <a:rPr lang="sl-SI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</a:t>
            </a:r>
            <a:r>
              <a:rPr lang="sl-SI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sl-SI" sz="2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Slovenia</a:t>
            </a:r>
            <a:endParaRPr lang="sl-SI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We provide solutions </a:t>
            </a: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from the first contact with the customer through technological design, drawing, manufacturing, </a:t>
            </a:r>
            <a:r>
              <a:rPr lang="sl-SI" sz="2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installation</a:t>
            </a:r>
            <a:r>
              <a:rPr lang="sl-SI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/</a:t>
            </a:r>
            <a:r>
              <a:rPr lang="sl-SI" sz="2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assembly</a:t>
            </a:r>
            <a:r>
              <a:rPr lang="sl-SI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and </a:t>
            </a:r>
            <a:r>
              <a:rPr lang="sl-SI" sz="2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after</a:t>
            </a:r>
            <a:r>
              <a:rPr lang="sl-SI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-sales </a:t>
            </a: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service</a:t>
            </a:r>
            <a:endParaRPr lang="sl-SI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sl-SI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Use </a:t>
            </a: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</a:t>
            </a:r>
            <a:r>
              <a:rPr lang="en-US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highest quality materials </a:t>
            </a: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and </a:t>
            </a:r>
            <a:r>
              <a:rPr lang="en-US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components</a:t>
            </a:r>
            <a:endParaRPr lang="sl-SI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sl-SI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 </a:t>
            </a:r>
            <a:r>
              <a:rPr lang="sl-SI" sz="2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House</a:t>
            </a:r>
            <a:r>
              <a:rPr lang="sl-SI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sl-SI" sz="24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Research</a:t>
            </a:r>
            <a:r>
              <a:rPr lang="sl-SI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&amp; </a:t>
            </a:r>
            <a:r>
              <a:rPr lang="sl-SI" sz="24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Development</a:t>
            </a:r>
            <a:endParaRPr lang="sl-SI" sz="2400" b="1" dirty="0"/>
          </a:p>
        </p:txBody>
      </p:sp>
      <p:pic>
        <p:nvPicPr>
          <p:cNvPr id="4" name="Picture 2" descr="Research &amp;amp; Development – SD BioCare">
            <a:extLst>
              <a:ext uri="{FF2B5EF4-FFF2-40B4-BE49-F238E27FC236}">
                <a16:creationId xmlns:a16="http://schemas.microsoft.com/office/drawing/2014/main" id="{8C107017-D05A-4E76-9A73-60FE184B96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3" y="4262789"/>
            <a:ext cx="2917230" cy="2066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84554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7899681-4C38-4616-942F-ED89A493B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>
                <a:solidFill>
                  <a:srgbClr val="C00000"/>
                </a:solidFill>
              </a:rPr>
              <a:t>OUR TECHNOLOGY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92E5CBFB-746C-4AEA-B6A4-4F4FBD97CF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22474"/>
            <a:ext cx="3997350" cy="3247109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sl-SI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Engineering, design </a:t>
            </a:r>
            <a:r>
              <a:rPr lang="sl-SI" sz="2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and</a:t>
            </a:r>
            <a:r>
              <a:rPr lang="sl-SI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sl-SI" sz="2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visualization</a:t>
            </a:r>
            <a:endParaRPr lang="sl-SI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sl-SI" sz="2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Wire</a:t>
            </a:r>
            <a:r>
              <a:rPr lang="sl-SI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sl-SI" sz="2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mesh</a:t>
            </a:r>
            <a:r>
              <a:rPr lang="sl-SI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sl-SI" sz="2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welding</a:t>
            </a:r>
            <a:endParaRPr lang="sl-SI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sl-SI" sz="2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Steel</a:t>
            </a:r>
            <a:r>
              <a:rPr lang="sl-SI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sl-SI" sz="2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construction</a:t>
            </a:r>
            <a:r>
              <a:rPr lang="sl-SI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sl-SI" sz="2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welding</a:t>
            </a:r>
            <a:endParaRPr lang="sl-SI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sl-SI" sz="2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Powder</a:t>
            </a:r>
            <a:r>
              <a:rPr lang="sl-SI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sl-SI" sz="2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coating</a:t>
            </a:r>
            <a:endParaRPr lang="sl-SI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sl-SI" sz="2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Installation</a:t>
            </a:r>
            <a:endParaRPr lang="sl-SI" sz="2400" b="1" dirty="0">
              <a:solidFill>
                <a:srgbClr val="C00000"/>
              </a:solidFill>
            </a:endParaRP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87BBDB25-03BB-418D-AADF-37EC1DDB59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9" y="1310944"/>
            <a:ext cx="4349335" cy="2073954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4294467A-C06B-40FC-A418-2CD826C39A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310257"/>
            <a:ext cx="3826768" cy="2214324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224FAAC5-F3E3-430F-BB7A-A83E779A25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654961"/>
            <a:ext cx="4349334" cy="2318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1164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1452</TotalTime>
  <Words>748</Words>
  <Application>Microsoft Office PowerPoint</Application>
  <PresentationFormat>On-screen Show (4:3)</PresentationFormat>
  <Paragraphs>114</Paragraphs>
  <Slides>24</Slides>
  <Notes>0</Notes>
  <HiddenSlides>6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Symbol</vt:lpstr>
      <vt:lpstr>Officeova tema</vt:lpstr>
      <vt:lpstr>PowerPoint Presentation</vt:lpstr>
      <vt:lpstr>PowerPoint Presentation</vt:lpstr>
      <vt:lpstr>Vision</vt:lpstr>
      <vt:lpstr>THE BEST EXECUTION OF SAFETY AND DESIGN</vt:lpstr>
      <vt:lpstr>THE BEST EXECUTION OF SAFETY AND DESIGN</vt:lpstr>
      <vt:lpstr>FACTS ABOUT US</vt:lpstr>
      <vt:lpstr>FACTS ABOUT US</vt:lpstr>
      <vt:lpstr>OUR STRENGHTS</vt:lpstr>
      <vt:lpstr>OUR TECHNOLOGY</vt:lpstr>
      <vt:lpstr>WHY CHOOSE US?</vt:lpstr>
      <vt:lpstr>PORTFOLIO – 3D, 2D PANELS</vt:lpstr>
      <vt:lpstr>PORTFOLIO – STONE/GABION FENCING</vt:lpstr>
      <vt:lpstr>PORTFOLIO – PERFORATED SHEET FENCES</vt:lpstr>
      <vt:lpstr>PORTFOLIO – GATES</vt:lpstr>
      <vt:lpstr>PORTFOLIO – BALCONIES, RAILINGS</vt:lpstr>
      <vt:lpstr>REFERENCES – RESIDENTIAL PROJECTS</vt:lpstr>
      <vt:lpstr>REFERENCES – BUSINESS FACILITIES</vt:lpstr>
      <vt:lpstr>PowerPoint Presentation</vt:lpstr>
      <vt:lpstr>OUR VISION</vt:lpstr>
      <vt:lpstr>OGK INNOVATIONS &amp; SOLUTIONS</vt:lpstr>
      <vt:lpstr> WE ARE LOOKING FOR PARTNERS IN THE FOLLOWING AREAS:  </vt:lpstr>
      <vt:lpstr> COOPERATION POTENTIALS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Matjaž Ahac</dc:creator>
  <cp:lastModifiedBy>Janez Kočevar</cp:lastModifiedBy>
  <cp:revision>154</cp:revision>
  <cp:lastPrinted>2014-08-12T09:18:15Z</cp:lastPrinted>
  <dcterms:created xsi:type="dcterms:W3CDTF">2014-08-12T07:40:10Z</dcterms:created>
  <dcterms:modified xsi:type="dcterms:W3CDTF">2021-09-27T22:33:51Z</dcterms:modified>
</cp:coreProperties>
</file>